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9" r:id="rId4"/>
    <p:sldId id="271" r:id="rId5"/>
    <p:sldId id="264" r:id="rId6"/>
    <p:sldId id="270" r:id="rId7"/>
    <p:sldId id="267" r:id="rId8"/>
    <p:sldId id="266" r:id="rId9"/>
    <p:sldId id="272" r:id="rId10"/>
    <p:sldId id="287" r:id="rId11"/>
    <p:sldId id="283" r:id="rId12"/>
    <p:sldId id="284" r:id="rId13"/>
    <p:sldId id="285" r:id="rId14"/>
    <p:sldId id="279" r:id="rId15"/>
    <p:sldId id="300" r:id="rId16"/>
    <p:sldId id="280" r:id="rId17"/>
    <p:sldId id="302" r:id="rId18"/>
    <p:sldId id="303" r:id="rId19"/>
    <p:sldId id="304" r:id="rId20"/>
    <p:sldId id="258" r:id="rId21"/>
    <p:sldId id="276" r:id="rId22"/>
    <p:sldId id="281" r:id="rId23"/>
    <p:sldId id="288" r:id="rId24"/>
    <p:sldId id="291" r:id="rId25"/>
    <p:sldId id="298" r:id="rId26"/>
    <p:sldId id="292" r:id="rId27"/>
    <p:sldId id="294" r:id="rId28"/>
    <p:sldId id="296" r:id="rId29"/>
    <p:sldId id="295" r:id="rId30"/>
    <p:sldId id="301" r:id="rId31"/>
    <p:sldId id="297" r:id="rId32"/>
    <p:sldId id="299" r:id="rId33"/>
    <p:sldId id="260" r:id="rId34"/>
    <p:sldId id="286" r:id="rId35"/>
    <p:sldId id="262" r:id="rId36"/>
    <p:sldId id="275" r:id="rId37"/>
    <p:sldId id="263" r:id="rId38"/>
    <p:sldId id="282" r:id="rId39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C00"/>
    <a:srgbClr val="E3E3E3"/>
    <a:srgbClr val="D9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84049" autoAdjust="0"/>
  </p:normalViewPr>
  <p:slideViewPr>
    <p:cSldViewPr snapToGrid="0" snapToObjects="1">
      <p:cViewPr>
        <p:scale>
          <a:sx n="100" d="100"/>
          <a:sy n="100" d="100"/>
        </p:scale>
        <p:origin x="129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817F0-84FC-C145-AFC3-FA42D1D21F8E}" type="datetimeFigureOut">
              <a:rPr lang="de-DE" smtClean="0"/>
              <a:pPr/>
              <a:t>24.08.2020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16E92-7EF2-5A47-8774-75AC8D7375D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98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FA3C8-DE25-7348-A1F7-D749F91943C8}" type="datetimeFigureOut">
              <a:rPr lang="de-DE" smtClean="0"/>
              <a:pPr/>
              <a:t>24.08.2020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E6540-DBC8-1449-A578-CCAD6D2991B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66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683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917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 070: Der Roboter muss mit dem "Umweltsystem" interagieren.</a:t>
            </a:r>
          </a:p>
          <a:p>
            <a:endParaRPr lang="de-DE" dirty="0"/>
          </a:p>
          <a:p>
            <a:r>
              <a:rPr lang="de-DE" dirty="0"/>
              <a:t>Domenic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210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320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402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76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275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839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238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096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323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rtl="0" eaLnBrk="1" fontAlgn="auto" latinLnBrk="0" hangingPunct="1">
              <a:buFont typeface="Arial" panose="020B0604020202020204" pitchFamily="34" charset="0"/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Katrin</a:t>
            </a: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Waldbrände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Schiffsunglück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Bergung nach Vulkanausbruch</a:t>
            </a: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Reparaturen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Atomkraftwerken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Überflutung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/Tsunami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Schiffsunglück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ctr" latinLnBrk="0" hangingPunct="1">
              <a:buFont typeface="Arial" panose="020B0604020202020204" pitchFamily="34" charset="0"/>
              <a:buChar char="•"/>
            </a:pP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590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034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251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632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917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8081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84286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8374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Elektronikteil im weiteren Ablauf des Projektes angehen.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916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 &amp; 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811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3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  <a:p>
            <a:r>
              <a:rPr lang="de-DE" dirty="0"/>
              <a:t>Überlegungen zum Anfang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76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  <a:p>
            <a:pPr marL="171450" indent="-171450">
              <a:buFontTx/>
              <a:buChar char="-"/>
            </a:pPr>
            <a:r>
              <a:rPr lang="de-DE" dirty="0"/>
              <a:t>Aus den Anforderungen lässt sich folgendes Use Case Model ableiten….</a:t>
            </a:r>
          </a:p>
          <a:p>
            <a:pPr marL="171450" indent="-171450">
              <a:buFontTx/>
              <a:buChar char="-"/>
            </a:pPr>
            <a:r>
              <a:rPr lang="de-DE" dirty="0"/>
              <a:t>Anmerkung Aktivitätsdiagramme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533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14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38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90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</a:t>
            </a:r>
          </a:p>
          <a:p>
            <a:r>
              <a:rPr lang="de-DE" dirty="0"/>
              <a:t>(alte </a:t>
            </a:r>
            <a:r>
              <a:rPr lang="de-DE" dirty="0" err="1"/>
              <a:t>version</a:t>
            </a:r>
            <a:r>
              <a:rPr lang="de-DE" dirty="0"/>
              <a:t>)</a:t>
            </a:r>
          </a:p>
          <a:p>
            <a:r>
              <a:rPr lang="de-DE" dirty="0"/>
              <a:t>Objektorientiert gearbeitet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230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8001" y="1438812"/>
            <a:ext cx="7520410" cy="1470025"/>
          </a:xfrm>
        </p:spPr>
        <p:txBody>
          <a:bodyPr>
            <a:normAutofit/>
          </a:bodyPr>
          <a:lstStyle>
            <a:lvl1pPr algn="l">
              <a:defRPr sz="4000" b="1" i="0">
                <a:latin typeface="Source Sans Pro"/>
                <a:cs typeface="Source Sans Pro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48001" y="3176700"/>
            <a:ext cx="7520410" cy="2254848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112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E3445-959C-4840-857B-0726FC3AABF6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6519-39B1-594B-9118-53EDDEBB1F38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69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2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B14-23E0-1F4C-A6C5-95691F2AB521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06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0EEAD-2E33-CB41-913B-6235DD169CF5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96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645A-B693-BB43-8646-3B1C1BAD48BE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63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4868-D7B6-2349-81F6-28D3E8C9671D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08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FB4-2031-A542-A2EF-20BD4D9E5256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44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88818-9833-2C4A-8849-8268EC11202B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6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4BE1-0C38-F948-9EB8-8FC2670177F0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75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648000"/>
            <a:ext cx="8532000" cy="56700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8000" y="745650"/>
            <a:ext cx="76754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HSHL_Logo_horizontal_RGB_Sequenz_Animation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00" y="223200"/>
            <a:ext cx="1404000" cy="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z.de/Nachrichten/Wissen/Uebersicht/Umweltschuetzer-befuerchten-Oel-Katastrophe-nach-Schiffsunglueck" TargetMode="External"/><Relationship Id="rId2" Type="http://schemas.openxmlformats.org/officeDocument/2006/relationships/hyperlink" Target="https://www.br.de/nachrichten/wissen/was-tun-bei-einem-waldbrand,RZyK3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erlagshaus-jaumann.de/inhalt.basel-zwischenfaelle-im-atomkraftwerk.58e2360e-de7c-4376-8052-66f081021e39.html" TargetMode="External"/><Relationship Id="rId5" Type="http://schemas.openxmlformats.org/officeDocument/2006/relationships/hyperlink" Target="https://www.reisegeek.de/indonesien-das-land-der-1000-geschichten/vulkanausbruch-auf-bali/" TargetMode="External"/><Relationship Id="rId4" Type="http://schemas.openxmlformats.org/officeDocument/2006/relationships/hyperlink" Target="https://www.brigitte.de/leben/reise/europas-kuesten-von-tsunami-bedroht-11261762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Rescue Robot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69412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67ABF-C96B-4B90-89B1-F016F8DD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Konzept: Vorbereitung Software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F2E48B-5120-4840-8C4E-4E87354C1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Karte einlesen in Python </a:t>
            </a:r>
            <a:r>
              <a:rPr lang="de-DE" dirty="0">
                <a:sym typeface="Wingdings 3" panose="05040102010807070707" pitchFamily="18" charset="2"/>
              </a:rPr>
              <a:t> Simulation in C#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A020C2-6D92-49A1-9F25-EFAFE9D099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372F10-F6FC-4A71-8310-F44459136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3" name="Grafik 1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CB63D3B-3B98-4A23-9E2A-FB03ADDBB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659" y="2659650"/>
            <a:ext cx="5660682" cy="3452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9AAC642-B3E3-4357-B24F-F67B595931E7}"/>
              </a:ext>
            </a:extLst>
          </p:cNvPr>
          <p:cNvSpPr txBox="1"/>
          <p:nvPr/>
        </p:nvSpPr>
        <p:spPr>
          <a:xfrm>
            <a:off x="1714800" y="6112349"/>
            <a:ext cx="8274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 : Karte</a:t>
            </a:r>
          </a:p>
        </p:txBody>
      </p:sp>
    </p:spTree>
    <p:extLst>
      <p:ext uri="{BB962C8B-B14F-4D97-AF65-F5344CB8AC3E}">
        <p14:creationId xmlns:p14="http://schemas.microsoft.com/office/powerpoint/2010/main" val="330760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>
            <a:extLst>
              <a:ext uri="{FF2B5EF4-FFF2-40B4-BE49-F238E27FC236}">
                <a16:creationId xmlns:a16="http://schemas.microsoft.com/office/drawing/2014/main" id="{80F3CDF8-68E9-42BF-8AF4-5B97D55B182E}"/>
              </a:ext>
            </a:extLst>
          </p:cNvPr>
          <p:cNvSpPr/>
          <p:nvPr/>
        </p:nvSpPr>
        <p:spPr>
          <a:xfrm>
            <a:off x="5598413" y="2665646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(1)</a:t>
            </a:r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8785" b="48196"/>
          <a:stretch/>
        </p:blipFill>
        <p:spPr>
          <a:xfrm>
            <a:off x="648000" y="1980664"/>
            <a:ext cx="4886895" cy="33725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7F187FB6-8AB0-406A-B6E8-5E567BF29A33}"/>
              </a:ext>
            </a:extLst>
          </p:cNvPr>
          <p:cNvSpPr/>
          <p:nvPr/>
        </p:nvSpPr>
        <p:spPr>
          <a:xfrm>
            <a:off x="3447288" y="3081528"/>
            <a:ext cx="589788" cy="1865376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6A80D3AC-CED1-4F77-AC04-3C08506C0AE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7076" y="2898074"/>
            <a:ext cx="3163824" cy="1116142"/>
          </a:xfrm>
          <a:prstGeom prst="bentConnector3">
            <a:avLst>
              <a:gd name="adj1" fmla="val 88235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5BA16FA5-2E61-4A61-88EC-CA4EFCB63D96}"/>
              </a:ext>
            </a:extLst>
          </p:cNvPr>
          <p:cNvSpPr/>
          <p:nvPr/>
        </p:nvSpPr>
        <p:spPr>
          <a:xfrm>
            <a:off x="5597156" y="3762621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CA9B2043-C645-4D8D-BD4C-8C69E14C86B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7075" y="4001516"/>
            <a:ext cx="3162571" cy="1022727"/>
          </a:xfrm>
          <a:prstGeom prst="bentConnector3">
            <a:avLst>
              <a:gd name="adj1" fmla="val 69275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C247D9E-85AD-42B0-8798-A93F4BAF04AF}"/>
              </a:ext>
            </a:extLst>
          </p:cNvPr>
          <p:cNvSpPr txBox="1"/>
          <p:nvPr/>
        </p:nvSpPr>
        <p:spPr>
          <a:xfrm>
            <a:off x="5534895" y="2628207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mit acht Sensoren ausgestattet sein.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EEE7D4E-14FC-436C-AFA5-966B67A90468}"/>
              </a:ext>
            </a:extLst>
          </p:cNvPr>
          <p:cNvSpPr txBox="1"/>
          <p:nvPr/>
        </p:nvSpPr>
        <p:spPr>
          <a:xfrm>
            <a:off x="5534895" y="3729847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einen Feuchtigkeitssensor besitzen.</a:t>
            </a:r>
          </a:p>
        </p:txBody>
      </p:sp>
    </p:spTree>
    <p:extLst>
      <p:ext uri="{BB962C8B-B14F-4D97-AF65-F5344CB8AC3E}">
        <p14:creationId xmlns:p14="http://schemas.microsoft.com/office/powerpoint/2010/main" val="1394584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A55C9604-101F-4B77-9273-B04180716D82}"/>
              </a:ext>
            </a:extLst>
          </p:cNvPr>
          <p:cNvSpPr/>
          <p:nvPr/>
        </p:nvSpPr>
        <p:spPr>
          <a:xfrm>
            <a:off x="5599865" y="4817348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803" r="48785" b="6006"/>
          <a:stretch/>
        </p:blipFill>
        <p:spPr>
          <a:xfrm>
            <a:off x="647999" y="2381673"/>
            <a:ext cx="4886895" cy="27467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BF2A29B0-DF23-4FE0-A125-F14A1964F5B4}"/>
              </a:ext>
            </a:extLst>
          </p:cNvPr>
          <p:cNvSpPr/>
          <p:nvPr/>
        </p:nvSpPr>
        <p:spPr>
          <a:xfrm>
            <a:off x="5597151" y="3995555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(2)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23D9FD-9BAE-487B-8435-B7B0989987FE}"/>
              </a:ext>
            </a:extLst>
          </p:cNvPr>
          <p:cNvSpPr/>
          <p:nvPr/>
        </p:nvSpPr>
        <p:spPr>
          <a:xfrm>
            <a:off x="5597149" y="2078830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9FF666C6-E8BE-4234-B29A-BF743EDBA71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02380" y="2305447"/>
            <a:ext cx="3399972" cy="1222613"/>
          </a:xfrm>
          <a:prstGeom prst="bentConnector3">
            <a:avLst>
              <a:gd name="adj1" fmla="val 8092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69677322-3FB5-4357-B318-95615187A9C1}"/>
              </a:ext>
            </a:extLst>
          </p:cNvPr>
          <p:cNvCxnSpPr>
            <a:cxnSpLocks/>
          </p:cNvCxnSpPr>
          <p:nvPr/>
        </p:nvCxnSpPr>
        <p:spPr>
          <a:xfrm rot="10800000">
            <a:off x="3544138" y="4147375"/>
            <a:ext cx="3655499" cy="901404"/>
          </a:xfrm>
          <a:prstGeom prst="bentConnector3">
            <a:avLst>
              <a:gd name="adj1" fmla="val 71453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5479B888-5FE8-4D15-A2B0-C69FEBE9DD47}"/>
              </a:ext>
            </a:extLst>
          </p:cNvPr>
          <p:cNvSpPr/>
          <p:nvPr/>
        </p:nvSpPr>
        <p:spPr>
          <a:xfrm>
            <a:off x="5599865" y="3159190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6A5EF7A6-267D-4AEA-BBFB-8153525F94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8500" y="3386561"/>
            <a:ext cx="3961139" cy="437727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D64747C-6D2F-45DC-B3A6-C0BAD5F1DE8C}"/>
              </a:ext>
            </a:extLst>
          </p:cNvPr>
          <p:cNvSpPr txBox="1"/>
          <p:nvPr/>
        </p:nvSpPr>
        <p:spPr>
          <a:xfrm>
            <a:off x="5537610" y="3113004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011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/>
              <a:t>Der Roboter muss den Abstand zu den Hindernissen erkennen.</a:t>
            </a:r>
            <a:endParaRPr lang="de-DE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21EB5BF-0C39-404B-ADD7-A988C4BBD5B1}"/>
              </a:ext>
            </a:extLst>
          </p:cNvPr>
          <p:cNvCxnSpPr>
            <a:cxnSpLocks/>
          </p:cNvCxnSpPr>
          <p:nvPr/>
        </p:nvCxnSpPr>
        <p:spPr>
          <a:xfrm rot="10800000">
            <a:off x="3544136" y="4150549"/>
            <a:ext cx="3655500" cy="77043"/>
          </a:xfrm>
          <a:prstGeom prst="bentConnector3">
            <a:avLst>
              <a:gd name="adj1" fmla="val 54082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90AF306-E457-48C1-8149-648FBBD3E075}"/>
              </a:ext>
            </a:extLst>
          </p:cNvPr>
          <p:cNvSpPr txBox="1"/>
          <p:nvPr/>
        </p:nvSpPr>
        <p:spPr>
          <a:xfrm>
            <a:off x="5534892" y="3955196"/>
            <a:ext cx="2997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Hindernisse erkennen.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D5D63D-606C-4D2F-B5E0-4C749916EE37}"/>
              </a:ext>
            </a:extLst>
          </p:cNvPr>
          <p:cNvSpPr txBox="1"/>
          <p:nvPr/>
        </p:nvSpPr>
        <p:spPr>
          <a:xfrm>
            <a:off x="5537609" y="4770914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014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Hindernisse entfernen.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ED9A9B-FEAA-4346-B89D-A0F46A6F2DE9}"/>
              </a:ext>
            </a:extLst>
          </p:cNvPr>
          <p:cNvSpPr txBox="1"/>
          <p:nvPr/>
        </p:nvSpPr>
        <p:spPr>
          <a:xfrm>
            <a:off x="5534894" y="2029482"/>
            <a:ext cx="2997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nach Erkennung einer Person die Livesteuerung aktivieren.</a:t>
            </a:r>
          </a:p>
        </p:txBody>
      </p:sp>
    </p:spTree>
    <p:extLst>
      <p:ext uri="{BB962C8B-B14F-4D97-AF65-F5344CB8AC3E}">
        <p14:creationId xmlns:p14="http://schemas.microsoft.com/office/powerpoint/2010/main" val="75265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(3)</a:t>
            </a:r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803" r="48785" b="6006"/>
          <a:stretch/>
        </p:blipFill>
        <p:spPr>
          <a:xfrm>
            <a:off x="647999" y="2381673"/>
            <a:ext cx="4886895" cy="27467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0F74567-B15E-476F-82F7-8E83A2E3035E}"/>
              </a:ext>
            </a:extLst>
          </p:cNvPr>
          <p:cNvSpPr/>
          <p:nvPr/>
        </p:nvSpPr>
        <p:spPr>
          <a:xfrm>
            <a:off x="5597146" y="3782246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F110A86-B4DA-455B-9771-EA0F2E914824}"/>
              </a:ext>
            </a:extLst>
          </p:cNvPr>
          <p:cNvSpPr/>
          <p:nvPr/>
        </p:nvSpPr>
        <p:spPr>
          <a:xfrm>
            <a:off x="5597156" y="2949833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11F17B9-E72E-4192-956C-4E4C524A7A3A}"/>
              </a:ext>
            </a:extLst>
          </p:cNvPr>
          <p:cNvSpPr/>
          <p:nvPr/>
        </p:nvSpPr>
        <p:spPr>
          <a:xfrm>
            <a:off x="5597148" y="4611789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816CABF-F10D-46D7-B5E0-6D5F2A42F7E4}"/>
              </a:ext>
            </a:extLst>
          </p:cNvPr>
          <p:cNvSpPr/>
          <p:nvPr/>
        </p:nvSpPr>
        <p:spPr>
          <a:xfrm>
            <a:off x="5597142" y="2110149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0F7DDA-57CC-446C-9962-2546C840B3BC}"/>
              </a:ext>
            </a:extLst>
          </p:cNvPr>
          <p:cNvSpPr txBox="1"/>
          <p:nvPr/>
        </p:nvSpPr>
        <p:spPr>
          <a:xfrm>
            <a:off x="5534882" y="3716319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020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auf Land fahren können.</a:t>
            </a:r>
          </a:p>
        </p:txBody>
      </p: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0A525763-457E-4AC1-A02F-F6DB6D3F2297}"/>
              </a:ext>
            </a:extLst>
          </p:cNvPr>
          <p:cNvCxnSpPr/>
          <p:nvPr/>
        </p:nvCxnSpPr>
        <p:spPr>
          <a:xfrm rot="10800000" flipV="1">
            <a:off x="3848101" y="2336460"/>
            <a:ext cx="3351529" cy="1092540"/>
          </a:xfrm>
          <a:prstGeom prst="bentConnector3">
            <a:avLst>
              <a:gd name="adj1" fmla="val 81451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D554AC5-6D89-439F-B040-5612165D7569}"/>
              </a:ext>
            </a:extLst>
          </p:cNvPr>
          <p:cNvSpPr txBox="1"/>
          <p:nvPr/>
        </p:nvSpPr>
        <p:spPr>
          <a:xfrm>
            <a:off x="5534882" y="2052826"/>
            <a:ext cx="2997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Personen identifizieren können.</a:t>
            </a:r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9B32301C-72C5-4798-8199-D081B78473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32101" y="3176143"/>
            <a:ext cx="4367545" cy="779907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D5817808-A4A2-439D-BB38-756053C798AF}"/>
              </a:ext>
            </a:extLst>
          </p:cNvPr>
          <p:cNvCxnSpPr/>
          <p:nvPr/>
        </p:nvCxnSpPr>
        <p:spPr>
          <a:xfrm rot="10800000" flipV="1">
            <a:off x="2247901" y="4008556"/>
            <a:ext cx="4951729" cy="49093"/>
          </a:xfrm>
          <a:prstGeom prst="bentConnector3">
            <a:avLst>
              <a:gd name="adj1" fmla="val 42562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47CEAB88-7AE1-4A7B-A10C-FCD64CD10A41}"/>
              </a:ext>
            </a:extLst>
          </p:cNvPr>
          <p:cNvCxnSpPr/>
          <p:nvPr/>
        </p:nvCxnSpPr>
        <p:spPr>
          <a:xfrm rot="10800000">
            <a:off x="2832101" y="4273550"/>
            <a:ext cx="4367529" cy="564550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C8166BB-6BA9-429E-B772-15DF08681744}"/>
              </a:ext>
            </a:extLst>
          </p:cNvPr>
          <p:cNvCxnSpPr>
            <a:cxnSpLocks/>
          </p:cNvCxnSpPr>
          <p:nvPr/>
        </p:nvCxnSpPr>
        <p:spPr>
          <a:xfrm flipH="1">
            <a:off x="2247900" y="4470400"/>
            <a:ext cx="276860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6EEE7D4E-14FC-436C-AFA5-966B67A90468}"/>
              </a:ext>
            </a:extLst>
          </p:cNvPr>
          <p:cNvSpPr txBox="1"/>
          <p:nvPr/>
        </p:nvSpPr>
        <p:spPr>
          <a:xfrm>
            <a:off x="5534896" y="2885322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030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durch Wasser fahren können.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F48BCA-930E-461B-8CDA-63265A378B71}"/>
              </a:ext>
            </a:extLst>
          </p:cNvPr>
          <p:cNvSpPr txBox="1"/>
          <p:nvPr/>
        </p:nvSpPr>
        <p:spPr>
          <a:xfrm>
            <a:off x="5534885" y="4547453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041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erkennen ob er auf Wasser oder Land fährt.</a:t>
            </a:r>
          </a:p>
        </p:txBody>
      </p:sp>
    </p:spTree>
    <p:extLst>
      <p:ext uri="{BB962C8B-B14F-4D97-AF65-F5344CB8AC3E}">
        <p14:creationId xmlns:p14="http://schemas.microsoft.com/office/powerpoint/2010/main" val="4276771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Auflistung HW (Vor-Nachteile)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95" y="2015432"/>
            <a:ext cx="3206407" cy="410527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88" y="2016619"/>
            <a:ext cx="3862944" cy="41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89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9FD5B-A337-477B-8A37-02F961CCA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BEF22D-6B32-4D77-936B-B31E5DD54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Analyse verschiedener Komponenten und Bauteile</a:t>
            </a:r>
          </a:p>
          <a:p>
            <a:r>
              <a:rPr lang="de-DE" dirty="0"/>
              <a:t>Betrachtung von Vor- und Nachteilen</a:t>
            </a:r>
          </a:p>
          <a:p>
            <a:r>
              <a:rPr lang="de-DE" dirty="0"/>
              <a:t>Auf das Szenario anwendbar?</a:t>
            </a:r>
          </a:p>
          <a:p>
            <a:r>
              <a:rPr lang="de-DE" dirty="0"/>
              <a:t>Verschiedene Kriterien: Temperatur, Feuerschutz, Explosionsschutz, </a:t>
            </a:r>
            <a:r>
              <a:rPr lang="de-DE" dirty="0" err="1"/>
              <a:t>Materialbeschaffenheit,Sicherheit</a:t>
            </a:r>
            <a:r>
              <a:rPr lang="de-DE" dirty="0"/>
              <a:t> Kompatibilität, Technik</a:t>
            </a:r>
          </a:p>
          <a:p>
            <a:endParaRPr lang="de-DE" dirty="0"/>
          </a:p>
          <a:p>
            <a:r>
              <a:rPr lang="de-DE" dirty="0" err="1"/>
              <a:t>Anylse</a:t>
            </a:r>
            <a:r>
              <a:rPr lang="de-DE" dirty="0"/>
              <a:t> von: Chassis, </a:t>
            </a:r>
            <a:r>
              <a:rPr lang="de-DE" dirty="0" err="1"/>
              <a:t>Antrieb,Rettungsvorgang</a:t>
            </a:r>
            <a:r>
              <a:rPr lang="de-DE" dirty="0"/>
              <a:t>, Akku/Motor, Kameras, Mikrofone, Lautsprecher etc.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98084F-D875-4248-B17A-521E67757F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C9E394-B256-44E6-859D-73E716C7D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1991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Festlegung Hardware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" y="2307182"/>
            <a:ext cx="4396616" cy="3140440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66" y="2286001"/>
            <a:ext cx="3647766" cy="3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7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BB07E-9803-49D6-8F90-6C217FF2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Festlegung Hardware für finales 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F1AC4A-9AE8-46F1-90D4-FD24E2C37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1" y="2021180"/>
            <a:ext cx="8334374" cy="4104983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Chassis aus leichtem Metall und Feuerbeschichtung</a:t>
            </a:r>
          </a:p>
          <a:p>
            <a:r>
              <a:rPr lang="de-DE" dirty="0"/>
              <a:t>Greifarm zur Rettung</a:t>
            </a:r>
          </a:p>
          <a:p>
            <a:r>
              <a:rPr lang="de-DE" dirty="0"/>
              <a:t>Kettenantrieb zur Fortbewegung</a:t>
            </a:r>
          </a:p>
          <a:p>
            <a:r>
              <a:rPr lang="de-DE" dirty="0"/>
              <a:t>Elektromotor und E-Akku</a:t>
            </a:r>
          </a:p>
          <a:p>
            <a:r>
              <a:rPr lang="de-DE" dirty="0" err="1"/>
              <a:t>Schiffspropller</a:t>
            </a:r>
            <a:r>
              <a:rPr lang="de-DE" dirty="0"/>
              <a:t> und Wasserdüsen</a:t>
            </a:r>
          </a:p>
          <a:p>
            <a:endParaRPr lang="de-DE" dirty="0"/>
          </a:p>
          <a:p>
            <a:r>
              <a:rPr lang="de-DE" dirty="0"/>
              <a:t>3 Räume: </a:t>
            </a:r>
          </a:p>
          <a:p>
            <a:pPr marL="0" indent="0">
              <a:buNone/>
            </a:pPr>
            <a:r>
              <a:rPr lang="de-DE" dirty="0"/>
              <a:t>Raum 1. Personenrettung mit Tür/Klappe nach oben</a:t>
            </a:r>
          </a:p>
          <a:p>
            <a:pPr marL="0" indent="0">
              <a:buNone/>
            </a:pPr>
            <a:r>
              <a:rPr lang="de-DE" dirty="0"/>
              <a:t>Raum 2. Technikraum mit Akku, Motoren und Pumpe</a:t>
            </a:r>
          </a:p>
          <a:p>
            <a:pPr marL="0" indent="0">
              <a:buNone/>
            </a:pPr>
            <a:r>
              <a:rPr lang="de-DE" dirty="0"/>
              <a:t>Raum 3. Luftraum als Hohlraum für Wasserauftrieb</a:t>
            </a:r>
          </a:p>
          <a:p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B7B374-DDC4-4252-BA03-E5480DABC1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F696C3-0015-4310-B0E5-4FF85CB95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2420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BB07E-9803-49D6-8F90-6C217FF2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Festlegung Hardware für finales 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F1AC4A-9AE8-46F1-90D4-FD24E2C37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1" y="2021180"/>
            <a:ext cx="8334374" cy="410498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1 Pumpe </a:t>
            </a:r>
          </a:p>
          <a:p>
            <a:pPr marL="0" indent="0">
              <a:buNone/>
            </a:pPr>
            <a:r>
              <a:rPr lang="de-DE" dirty="0"/>
              <a:t>Düsen für Wasser: Einlass und Auslass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8 Motoren</a:t>
            </a:r>
          </a:p>
          <a:p>
            <a:pPr marL="0" indent="0">
              <a:buNone/>
            </a:pPr>
            <a:r>
              <a:rPr lang="de-DE" dirty="0"/>
              <a:t>2 - Ketten</a:t>
            </a:r>
          </a:p>
          <a:p>
            <a:pPr marL="0" indent="0">
              <a:buNone/>
            </a:pPr>
            <a:r>
              <a:rPr lang="de-DE" dirty="0"/>
              <a:t>3 – Kran</a:t>
            </a:r>
          </a:p>
          <a:p>
            <a:pPr marL="0" indent="0">
              <a:buNone/>
            </a:pPr>
            <a:r>
              <a:rPr lang="de-DE" dirty="0"/>
              <a:t>1 – Tür/Klappe</a:t>
            </a:r>
          </a:p>
          <a:p>
            <a:pPr marL="0" indent="0">
              <a:buNone/>
            </a:pPr>
            <a:r>
              <a:rPr lang="de-DE" dirty="0"/>
              <a:t>1 – Propeller</a:t>
            </a:r>
          </a:p>
          <a:p>
            <a:pPr marL="0" indent="0">
              <a:buNone/>
            </a:pPr>
            <a:r>
              <a:rPr lang="de-DE" dirty="0"/>
              <a:t>1 – Schiene-Propeller Höhenverstellung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B7B374-DDC4-4252-BA03-E5480DABC1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F696C3-0015-4310-B0E5-4FF85CB95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2174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BB07E-9803-49D6-8F90-6C217FF2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Festlegung Hardware für finales Modell -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F1AC4A-9AE8-46F1-90D4-FD24E2C37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1" y="2021180"/>
            <a:ext cx="8334374" cy="45835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800" dirty="0"/>
              <a:t>Kamera vorne:</a:t>
            </a:r>
          </a:p>
          <a:p>
            <a:pPr marL="0" indent="0">
              <a:buNone/>
            </a:pPr>
            <a:r>
              <a:rPr lang="de-DE" sz="1800" dirty="0"/>
              <a:t>Normal, Infrarot, Thermal und Nachtsicht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Display vorne: Kommunikation und Richtung</a:t>
            </a:r>
          </a:p>
          <a:p>
            <a:pPr marL="0" indent="0">
              <a:buNone/>
            </a:pPr>
            <a:r>
              <a:rPr lang="de-DE" sz="1800" dirty="0"/>
              <a:t>LED Panels: Beleuchtung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Kompass: Orientierung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Antenne: </a:t>
            </a:r>
          </a:p>
          <a:p>
            <a:pPr marL="0" indent="0">
              <a:buNone/>
            </a:pPr>
            <a:r>
              <a:rPr lang="de-DE" sz="1800" dirty="0"/>
              <a:t>Kommunikation, Signale empfangen und abgeben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8 Abstandsensoren: in gleichem Abstand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Multimedia Globe im Kran: Kamera + Mikrofon + Lautsprecher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B7B374-DDC4-4252-BA03-E5480DABC1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F696C3-0015-4310-B0E5-4FF85CB95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3537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7" name="Inhaltsplatzhalter 6" descr="Ein Bild, das draußen, Pflanze, Baum, Gras enthält.&#10;&#10;Automatisch generierte Beschreibung">
            <a:extLst>
              <a:ext uri="{FF2B5EF4-FFF2-40B4-BE49-F238E27FC236}">
                <a16:creationId xmlns:a16="http://schemas.microsoft.com/office/drawing/2014/main" id="{1DC25EFA-718D-4FB9-A365-E75D0CF15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0498" y="1717418"/>
            <a:ext cx="3045516" cy="1711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Grafik 8" descr="Ein Bild, das draußen, Natur, Wasser, Berg enthält.&#10;&#10;Automatisch generierte Beschreibung">
            <a:extLst>
              <a:ext uri="{FF2B5EF4-FFF2-40B4-BE49-F238E27FC236}">
                <a16:creationId xmlns:a16="http://schemas.microsoft.com/office/drawing/2014/main" id="{AF758C9B-AABC-46E5-A7CA-16C538D2B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0" y="3953208"/>
            <a:ext cx="2570050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k 10" descr="Ein Bild, das Gras, draußen, Gebäude, sitzend enthält.&#10;&#10;Automatisch generierte Beschreibung">
            <a:extLst>
              <a:ext uri="{FF2B5EF4-FFF2-40B4-BE49-F238E27FC236}">
                <a16:creationId xmlns:a16="http://schemas.microsoft.com/office/drawing/2014/main" id="{17E3A5AD-8301-4AC6-AFE0-EACF4FDBB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66" y="3953208"/>
            <a:ext cx="2282110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 descr="Ein Bild, das draußen, Wasser, Schiff, Ozean enthält.&#10;&#10;Automatisch generierte Beschreibung">
            <a:extLst>
              <a:ext uri="{FF2B5EF4-FFF2-40B4-BE49-F238E27FC236}">
                <a16:creationId xmlns:a16="http://schemas.microsoft.com/office/drawing/2014/main" id="{DDF7618C-EE87-4C08-9C10-7202D216A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297" y="1717418"/>
            <a:ext cx="2990205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 descr="Ein Bild, das draußen, Rauch, Berg, Wolken enthält.&#10;&#10;Automatisch generierte Beschreibung">
            <a:extLst>
              <a:ext uri="{FF2B5EF4-FFF2-40B4-BE49-F238E27FC236}">
                <a16:creationId xmlns:a16="http://schemas.microsoft.com/office/drawing/2014/main" id="{DF301E3D-5460-41B6-BA2A-83F86ACDF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9564" y="3953208"/>
            <a:ext cx="2566388" cy="1711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802CCAA-2316-45AC-9C0D-D904A0C2DA2D}"/>
              </a:ext>
            </a:extLst>
          </p:cNvPr>
          <p:cNvSpPr txBox="1"/>
          <p:nvPr/>
        </p:nvSpPr>
        <p:spPr>
          <a:xfrm>
            <a:off x="1250498" y="3433706"/>
            <a:ext cx="11641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1: Waldbrand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8BF1C4D-352A-4D2A-9B5E-6C94C50B51E1}"/>
              </a:ext>
            </a:extLst>
          </p:cNvPr>
          <p:cNvSpPr txBox="1"/>
          <p:nvPr/>
        </p:nvSpPr>
        <p:spPr>
          <a:xfrm>
            <a:off x="4898512" y="3428999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2: Schiffsunglück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1F0E0F7-4C64-49FD-8047-82E4E4203F63}"/>
              </a:ext>
            </a:extLst>
          </p:cNvPr>
          <p:cNvSpPr txBox="1"/>
          <p:nvPr/>
        </p:nvSpPr>
        <p:spPr>
          <a:xfrm>
            <a:off x="6069968" y="5660077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5: Atomkraftwerk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E764B39-B947-40E6-91DE-CDE05B492BDA}"/>
              </a:ext>
            </a:extLst>
          </p:cNvPr>
          <p:cNvSpPr txBox="1"/>
          <p:nvPr/>
        </p:nvSpPr>
        <p:spPr>
          <a:xfrm>
            <a:off x="3359564" y="5660078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4: Vulkanausbruch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7A7DC54-DA3A-4201-9189-855D536A91AE}"/>
              </a:ext>
            </a:extLst>
          </p:cNvPr>
          <p:cNvSpPr txBox="1"/>
          <p:nvPr/>
        </p:nvSpPr>
        <p:spPr>
          <a:xfrm>
            <a:off x="648000" y="5662560"/>
            <a:ext cx="17379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3: Tsunami/Überflutung</a:t>
            </a:r>
          </a:p>
        </p:txBody>
      </p:sp>
    </p:spTree>
    <p:extLst>
      <p:ext uri="{BB962C8B-B14F-4D97-AF65-F5344CB8AC3E}">
        <p14:creationId xmlns:p14="http://schemas.microsoft.com/office/powerpoint/2010/main" val="391161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11EDE-7CC2-4532-9541-74132ED9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Skizze</a:t>
            </a:r>
            <a:r>
              <a:rPr lang="en-US" dirty="0"/>
              <a:t> des </a:t>
            </a:r>
            <a:r>
              <a:rPr lang="en-US" dirty="0" err="1"/>
              <a:t>ersten</a:t>
            </a:r>
            <a:r>
              <a:rPr lang="en-US" dirty="0"/>
              <a:t> Ansatzes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73BD3-9D2D-407C-8A8E-176EA88499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087279-F45A-4666-A124-77A33307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7AF671A-735D-4DE8-AA18-0DB46CC7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68" y="2255303"/>
            <a:ext cx="2586997" cy="3530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CD6B4B4-01A9-421E-AF1D-810981BF4FDF}"/>
              </a:ext>
            </a:extLst>
          </p:cNvPr>
          <p:cNvSpPr txBox="1">
            <a:spLocks/>
          </p:cNvSpPr>
          <p:nvPr/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				</a:t>
            </a:r>
          </a:p>
        </p:txBody>
      </p:sp>
      <p:pic>
        <p:nvPicPr>
          <p:cNvPr id="11" name="Inhaltsplatzhalt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641" y="2241488"/>
            <a:ext cx="3347715" cy="354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3224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(Entwurf)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73" y="2020888"/>
            <a:ext cx="3565259" cy="2006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33" y="4159395"/>
            <a:ext cx="3611138" cy="203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" y="2459800"/>
            <a:ext cx="4162311" cy="2929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39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22839-98D7-42DD-8141-5792F264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</a:t>
            </a:r>
            <a:r>
              <a:rPr lang="de-DE" dirty="0" err="1"/>
              <a:t>PaperPrototype</a:t>
            </a:r>
            <a:r>
              <a:rPr lang="de-DE" dirty="0"/>
              <a:t>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5DB43-C5C2-4603-8950-2F4D289C3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710FA8-E947-4D10-B410-2ED2EDC23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9" name="Inhaltsplatzhalter 6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6A4E3BE3-E59F-4826-A015-400CDB86F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35"/>
          <a:stretch/>
        </p:blipFill>
        <p:spPr>
          <a:xfrm>
            <a:off x="1790877" y="1888650"/>
            <a:ext cx="5389678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062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Wasser, draußen, Ozean, Licht enthält.&#10;&#10;Automatisch generierte Beschreibung">
            <a:extLst>
              <a:ext uri="{FF2B5EF4-FFF2-40B4-BE49-F238E27FC236}">
                <a16:creationId xmlns:a16="http://schemas.microsoft.com/office/drawing/2014/main" id="{5848B070-4CBF-4B99-B0CE-91913D4B9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15635" r="9543"/>
          <a:stretch/>
        </p:blipFill>
        <p:spPr>
          <a:xfrm>
            <a:off x="648000" y="1167618"/>
            <a:ext cx="7675432" cy="464290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0772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Wasser, draußen, Ozean, Licht enthält.&#10;&#10;Automatisch generierte Beschreibung">
            <a:extLst>
              <a:ext uri="{FF2B5EF4-FFF2-40B4-BE49-F238E27FC236}">
                <a16:creationId xmlns:a16="http://schemas.microsoft.com/office/drawing/2014/main" id="{5848B070-4CBF-4B99-B0CE-91913D4B9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15635" r="9543"/>
          <a:stretch/>
        </p:blipFill>
        <p:spPr>
          <a:xfrm>
            <a:off x="648000" y="1167618"/>
            <a:ext cx="7675432" cy="464290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Vorne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24</a:t>
            </a:fld>
            <a:endParaRPr lang="de-DE" dirty="0"/>
          </a:p>
        </p:txBody>
      </p: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F2D634D6-2D13-4754-B783-1D139CD8C0E7}"/>
              </a:ext>
            </a:extLst>
          </p:cNvPr>
          <p:cNvCxnSpPr>
            <a:cxnSpLocks/>
          </p:cNvCxnSpPr>
          <p:nvPr/>
        </p:nvCxnSpPr>
        <p:spPr>
          <a:xfrm>
            <a:off x="2657955" y="2711395"/>
            <a:ext cx="763326" cy="461173"/>
          </a:xfrm>
          <a:prstGeom prst="bentConnector3">
            <a:avLst>
              <a:gd name="adj1" fmla="val 10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578226D-A55B-4A25-AE7B-DB207BB963D9}"/>
              </a:ext>
            </a:extLst>
          </p:cNvPr>
          <p:cNvSpPr txBox="1"/>
          <p:nvPr/>
        </p:nvSpPr>
        <p:spPr>
          <a:xfrm>
            <a:off x="867164" y="2456954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94B0020-E099-4CA1-9D9B-45E615056902}"/>
              </a:ext>
            </a:extLst>
          </p:cNvPr>
          <p:cNvSpPr txBox="1"/>
          <p:nvPr/>
        </p:nvSpPr>
        <p:spPr>
          <a:xfrm>
            <a:off x="820568" y="2780678"/>
            <a:ext cx="2381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Der Roboter muss eine </a:t>
            </a:r>
          </a:p>
          <a:p>
            <a:r>
              <a:rPr lang="de-DE" dirty="0"/>
              <a:t>Kamera besitzen.</a:t>
            </a:r>
          </a:p>
        </p:txBody>
      </p: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1CD85818-C1F0-4B03-88EF-62D21E3D74D7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3544928" y="3225069"/>
            <a:ext cx="2824522" cy="860378"/>
          </a:xfrm>
          <a:prstGeom prst="bentConnector3">
            <a:avLst>
              <a:gd name="adj1" fmla="val 3313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D54A95D8-C8FD-43FA-8189-C889460E5CE5}"/>
              </a:ext>
            </a:extLst>
          </p:cNvPr>
          <p:cNvSpPr txBox="1"/>
          <p:nvPr/>
        </p:nvSpPr>
        <p:spPr>
          <a:xfrm>
            <a:off x="6369450" y="3055792"/>
            <a:ext cx="17011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121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57AC0F2-007C-4AA1-96E8-EF8375104AA5}"/>
              </a:ext>
            </a:extLst>
          </p:cNvPr>
          <p:cNvSpPr txBox="1"/>
          <p:nvPr/>
        </p:nvSpPr>
        <p:spPr>
          <a:xfrm>
            <a:off x="6099044" y="3373243"/>
            <a:ext cx="291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mit </a:t>
            </a:r>
          </a:p>
          <a:p>
            <a:r>
              <a:rPr lang="de-DE" dirty="0"/>
              <a:t>einem Display </a:t>
            </a:r>
          </a:p>
          <a:p>
            <a:r>
              <a:rPr lang="de-DE" dirty="0"/>
              <a:t>ausgestattet sein.</a:t>
            </a:r>
          </a:p>
        </p:txBody>
      </p: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E94801CD-01B0-48D2-A2C6-1C3FBBC3148A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2326745" y="4170752"/>
            <a:ext cx="1132072" cy="48916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30FDBFF2-BF44-4743-98E0-4AFEE47BE3E1}"/>
              </a:ext>
            </a:extLst>
          </p:cNvPr>
          <p:cNvSpPr txBox="1"/>
          <p:nvPr/>
        </p:nvSpPr>
        <p:spPr>
          <a:xfrm>
            <a:off x="734642" y="4001475"/>
            <a:ext cx="1592103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90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F954E49-EE0D-41A0-8987-9864082CC76E}"/>
              </a:ext>
            </a:extLst>
          </p:cNvPr>
          <p:cNvSpPr txBox="1"/>
          <p:nvPr/>
        </p:nvSpPr>
        <p:spPr>
          <a:xfrm>
            <a:off x="663902" y="4296573"/>
            <a:ext cx="2116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Der Roboter muss </a:t>
            </a:r>
          </a:p>
          <a:p>
            <a:r>
              <a:rPr lang="de-DE" dirty="0"/>
              <a:t>mit drei Lichtquellen</a:t>
            </a:r>
          </a:p>
          <a:p>
            <a:r>
              <a:rPr lang="de-DE" dirty="0"/>
              <a:t>ausgestattet sein.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7809AE3-50B4-467E-9267-F090D13E1865}"/>
              </a:ext>
            </a:extLst>
          </p:cNvPr>
          <p:cNvSpPr txBox="1"/>
          <p:nvPr/>
        </p:nvSpPr>
        <p:spPr>
          <a:xfrm>
            <a:off x="6369450" y="1798334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050</a:t>
            </a:r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19D5C5EA-4224-44EB-B9BC-55C40C06E8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22351" y="1943853"/>
            <a:ext cx="1847099" cy="1178366"/>
          </a:xfrm>
          <a:prstGeom prst="bentConnector3">
            <a:avLst>
              <a:gd name="adj1" fmla="val 9950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AF67C51E-A4AC-422E-874E-546F2464393A}"/>
              </a:ext>
            </a:extLst>
          </p:cNvPr>
          <p:cNvSpPr txBox="1"/>
          <p:nvPr/>
        </p:nvSpPr>
        <p:spPr>
          <a:xfrm>
            <a:off x="5962435" y="2118376"/>
            <a:ext cx="2569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einen</a:t>
            </a:r>
          </a:p>
          <a:p>
            <a:r>
              <a:rPr lang="de-DE" dirty="0"/>
              <a:t>Kompass besitzen.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26FD3E3-86E4-4534-9860-15B8B18478A1}"/>
              </a:ext>
            </a:extLst>
          </p:cNvPr>
          <p:cNvSpPr txBox="1"/>
          <p:nvPr/>
        </p:nvSpPr>
        <p:spPr>
          <a:xfrm>
            <a:off x="735942" y="5244690"/>
            <a:ext cx="1592103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80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55214A7-4A40-4AB3-B6FB-B8EC524B17F2}"/>
              </a:ext>
            </a:extLst>
          </p:cNvPr>
          <p:cNvSpPr txBox="1"/>
          <p:nvPr/>
        </p:nvSpPr>
        <p:spPr>
          <a:xfrm>
            <a:off x="632577" y="5515799"/>
            <a:ext cx="352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Der Roboter muss gut sichtbar sein.</a:t>
            </a:r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D5A8B225-F67E-4838-B3A7-A80733479CAE}"/>
              </a:ext>
            </a:extLst>
          </p:cNvPr>
          <p:cNvCxnSpPr>
            <a:cxnSpLocks/>
          </p:cNvCxnSpPr>
          <p:nvPr/>
        </p:nvCxnSpPr>
        <p:spPr>
          <a:xfrm flipV="1">
            <a:off x="2326745" y="4659914"/>
            <a:ext cx="1132072" cy="69483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E09CFE03-2F22-4BA2-BE6E-2C68E6BF1538}"/>
              </a:ext>
            </a:extLst>
          </p:cNvPr>
          <p:cNvSpPr txBox="1"/>
          <p:nvPr/>
        </p:nvSpPr>
        <p:spPr>
          <a:xfrm>
            <a:off x="6369450" y="4384663"/>
            <a:ext cx="17011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113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F1C0C30-9FC2-48A3-8C21-AC88944395CD}"/>
              </a:ext>
            </a:extLst>
          </p:cNvPr>
          <p:cNvSpPr txBox="1"/>
          <p:nvPr/>
        </p:nvSpPr>
        <p:spPr>
          <a:xfrm>
            <a:off x="6099044" y="4693984"/>
            <a:ext cx="2602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in die Richtung in der er fahren möchte anzeigen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A0D0BA7D-95CB-419F-A530-F3CABF130954}"/>
              </a:ext>
            </a:extLst>
          </p:cNvPr>
          <p:cNvSpPr txBox="1"/>
          <p:nvPr/>
        </p:nvSpPr>
        <p:spPr>
          <a:xfrm>
            <a:off x="6396663" y="5734120"/>
            <a:ext cx="17011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122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9D467A7-20C0-40E6-8196-10FF80AED9E6}"/>
              </a:ext>
            </a:extLst>
          </p:cNvPr>
          <p:cNvSpPr txBox="1"/>
          <p:nvPr/>
        </p:nvSpPr>
        <p:spPr>
          <a:xfrm>
            <a:off x="5755471" y="6095892"/>
            <a:ext cx="32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Das Display muss die nächste Richtung (mit Pfeilen) anzeigen.</a:t>
            </a:r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B77E94AF-6A50-4AE9-A2FD-E64C35208575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5121660" y="4084615"/>
            <a:ext cx="1247790" cy="469325"/>
          </a:xfrm>
          <a:prstGeom prst="bentConnector3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Verbinder: gewinkelt 62">
            <a:extLst>
              <a:ext uri="{FF2B5EF4-FFF2-40B4-BE49-F238E27FC236}">
                <a16:creationId xmlns:a16="http://schemas.microsoft.com/office/drawing/2014/main" id="{89AFD111-5E9B-4BB1-97EC-3CAC630D6A83}"/>
              </a:ext>
            </a:extLst>
          </p:cNvPr>
          <p:cNvCxnSpPr>
            <a:cxnSpLocks/>
            <a:endCxn id="52" idx="1"/>
          </p:cNvCxnSpPr>
          <p:nvPr/>
        </p:nvCxnSpPr>
        <p:spPr>
          <a:xfrm rot="16200000" flipH="1">
            <a:off x="5398169" y="4904902"/>
            <a:ext cx="1355799" cy="641190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82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Wasser, draußen, Ozean, Licht enthält.&#10;&#10;Automatisch generierte Beschreibung">
            <a:extLst>
              <a:ext uri="{FF2B5EF4-FFF2-40B4-BE49-F238E27FC236}">
                <a16:creationId xmlns:a16="http://schemas.microsoft.com/office/drawing/2014/main" id="{5848B070-4CBF-4B99-B0CE-91913D4B9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15635" r="9543"/>
          <a:stretch/>
        </p:blipFill>
        <p:spPr>
          <a:xfrm>
            <a:off x="648000" y="1167618"/>
            <a:ext cx="7675432" cy="464290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61229A-BA8D-4AD0-B557-9A05420091FA}"/>
              </a:ext>
            </a:extLst>
          </p:cNvPr>
          <p:cNvSpPr txBox="1"/>
          <p:nvPr/>
        </p:nvSpPr>
        <p:spPr>
          <a:xfrm>
            <a:off x="5636070" y="1805174"/>
            <a:ext cx="218905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070</a:t>
            </a:r>
          </a:p>
        </p:txBody>
      </p: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575B52FA-E54F-4994-B1C4-EA78F61B2787}"/>
              </a:ext>
            </a:extLst>
          </p:cNvPr>
          <p:cNvCxnSpPr>
            <a:cxnSpLocks/>
          </p:cNvCxnSpPr>
          <p:nvPr/>
        </p:nvCxnSpPr>
        <p:spPr>
          <a:xfrm rot="10800000">
            <a:off x="3114674" y="1630637"/>
            <a:ext cx="2521396" cy="349074"/>
          </a:xfrm>
          <a:prstGeom prst="bentConnector3">
            <a:avLst>
              <a:gd name="adj1" fmla="val 100243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5EBD8999-C1ED-4956-B7FC-DF709A5866C8}"/>
              </a:ext>
            </a:extLst>
          </p:cNvPr>
          <p:cNvSpPr txBox="1"/>
          <p:nvPr/>
        </p:nvSpPr>
        <p:spPr>
          <a:xfrm>
            <a:off x="5877044" y="2183484"/>
            <a:ext cx="2819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Robotermit dem „Umweltsystem“ interagieren können.</a:t>
            </a:r>
          </a:p>
        </p:txBody>
      </p: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261825E9-FD6E-45ED-B094-03B378DF9D1C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3877004" y="1974451"/>
            <a:ext cx="1759066" cy="1896256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51CECC05-FBCF-48A3-86FE-3C636146CAD0}"/>
              </a:ext>
            </a:extLst>
          </p:cNvPr>
          <p:cNvCxnSpPr>
            <a:cxnSpLocks/>
          </p:cNvCxnSpPr>
          <p:nvPr/>
        </p:nvCxnSpPr>
        <p:spPr>
          <a:xfrm flipV="1">
            <a:off x="2006813" y="1364260"/>
            <a:ext cx="774787" cy="349076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726C4FBF-FB2E-41AA-823C-D75BEEEA9F06}"/>
              </a:ext>
            </a:extLst>
          </p:cNvPr>
          <p:cNvSpPr txBox="1"/>
          <p:nvPr/>
        </p:nvSpPr>
        <p:spPr>
          <a:xfrm>
            <a:off x="275107" y="1633413"/>
            <a:ext cx="1896594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Mulitmedia</a:t>
            </a:r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-Globe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CA4D493-7229-426C-9537-823A7564D12F}"/>
              </a:ext>
            </a:extLst>
          </p:cNvPr>
          <p:cNvSpPr txBox="1"/>
          <p:nvPr/>
        </p:nvSpPr>
        <p:spPr>
          <a:xfrm>
            <a:off x="597811" y="2001880"/>
            <a:ext cx="2819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Kamera</a:t>
            </a:r>
          </a:p>
          <a:p>
            <a:r>
              <a:rPr lang="de-DE" dirty="0"/>
              <a:t>Lautsprecher</a:t>
            </a:r>
          </a:p>
          <a:p>
            <a:r>
              <a:rPr lang="de-DE" dirty="0"/>
              <a:t>Mikrofon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988738F-CA73-4076-8BEC-0A8DBEEE9647}"/>
              </a:ext>
            </a:extLst>
          </p:cNvPr>
          <p:cNvSpPr txBox="1"/>
          <p:nvPr/>
        </p:nvSpPr>
        <p:spPr>
          <a:xfrm>
            <a:off x="607636" y="3612142"/>
            <a:ext cx="1896594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Display</a:t>
            </a:r>
          </a:p>
        </p:txBody>
      </p: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A3AD53B5-5077-4DF6-A041-3219086E8DFF}"/>
              </a:ext>
            </a:extLst>
          </p:cNvPr>
          <p:cNvCxnSpPr>
            <a:cxnSpLocks/>
          </p:cNvCxnSpPr>
          <p:nvPr/>
        </p:nvCxnSpPr>
        <p:spPr>
          <a:xfrm>
            <a:off x="2303283" y="3870708"/>
            <a:ext cx="1016098" cy="7998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433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Wasser, sitzend, Strand, dunkel enthält.&#10;&#10;Automatisch generierte Beschreibung">
            <a:extLst>
              <a:ext uri="{FF2B5EF4-FFF2-40B4-BE49-F238E27FC236}">
                <a16:creationId xmlns:a16="http://schemas.microsoft.com/office/drawing/2014/main" id="{C42F94F5-E9AE-4AB7-9C62-24B323C37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-8000"/>
                    </a14:imgEffect>
                  </a14:imgLayer>
                </a14:imgProps>
              </a:ext>
            </a:extLst>
          </a:blip>
          <a:srcRect l="13705" r="10060"/>
          <a:stretch/>
        </p:blipFill>
        <p:spPr>
          <a:xfrm>
            <a:off x="247650" y="675862"/>
            <a:ext cx="8648700" cy="513466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7401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Wasser, sitzend, Strand, dunkel enthält.&#10;&#10;Automatisch generierte Beschreibung">
            <a:extLst>
              <a:ext uri="{FF2B5EF4-FFF2-40B4-BE49-F238E27FC236}">
                <a16:creationId xmlns:a16="http://schemas.microsoft.com/office/drawing/2014/main" id="{C42F94F5-E9AE-4AB7-9C62-24B323C37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-8000"/>
                    </a14:imgEffect>
                  </a14:imgLayer>
                </a14:imgProps>
              </a:ext>
            </a:extLst>
          </a:blip>
          <a:srcRect l="13705" r="10060"/>
          <a:stretch/>
        </p:blipFill>
        <p:spPr>
          <a:xfrm>
            <a:off x="495300" y="657179"/>
            <a:ext cx="8648700" cy="513466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863C17F-DB9B-447B-8824-28384465E61B}"/>
              </a:ext>
            </a:extLst>
          </p:cNvPr>
          <p:cNvSpPr txBox="1"/>
          <p:nvPr/>
        </p:nvSpPr>
        <p:spPr>
          <a:xfrm>
            <a:off x="6243593" y="2089302"/>
            <a:ext cx="309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über </a:t>
            </a:r>
          </a:p>
          <a:p>
            <a:r>
              <a:rPr lang="de-DE" dirty="0"/>
              <a:t>einen Roboterarm verfügen </a:t>
            </a:r>
          </a:p>
          <a:p>
            <a:r>
              <a:rPr lang="de-DE" dirty="0"/>
              <a:t>(für die Livesteuerung).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844FBC-04F4-45CB-AD9C-78BFD134F27B}"/>
              </a:ext>
            </a:extLst>
          </p:cNvPr>
          <p:cNvSpPr txBox="1"/>
          <p:nvPr/>
        </p:nvSpPr>
        <p:spPr>
          <a:xfrm>
            <a:off x="7105559" y="175074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113</a:t>
            </a:r>
          </a:p>
        </p:txBody>
      </p:sp>
      <p:cxnSp>
        <p:nvCxnSpPr>
          <p:cNvPr id="8" name="Verbinder: gewinkelt 7">
            <a:extLst>
              <a:ext uri="{FF2B5EF4-FFF2-40B4-BE49-F238E27FC236}">
                <a16:creationId xmlns:a16="http://schemas.microsoft.com/office/drawing/2014/main" id="{BE33FA70-4A6E-4F73-A1C0-E2E2AFE63C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81626" y="1880610"/>
            <a:ext cx="1723935" cy="373354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812C677-831F-4DE8-BF4F-D93170FB5C14}"/>
              </a:ext>
            </a:extLst>
          </p:cNvPr>
          <p:cNvSpPr txBox="1"/>
          <p:nvPr/>
        </p:nvSpPr>
        <p:spPr>
          <a:xfrm>
            <a:off x="6822438" y="3951399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012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FF5BAA-0FBC-45FE-BE88-512775E760DB}"/>
              </a:ext>
            </a:extLst>
          </p:cNvPr>
          <p:cNvSpPr txBox="1"/>
          <p:nvPr/>
        </p:nvSpPr>
        <p:spPr>
          <a:xfrm>
            <a:off x="6773615" y="4242261"/>
            <a:ext cx="309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mit </a:t>
            </a:r>
          </a:p>
          <a:p>
            <a:r>
              <a:rPr lang="de-DE" dirty="0"/>
              <a:t>acht Sensoren </a:t>
            </a:r>
          </a:p>
          <a:p>
            <a:r>
              <a:rPr lang="de-DE" dirty="0"/>
              <a:t>ausgestattet sein.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3B5B271-23A0-4137-8BB1-0CD9A553FE35}"/>
              </a:ext>
            </a:extLst>
          </p:cNvPr>
          <p:cNvSpPr txBox="1"/>
          <p:nvPr/>
        </p:nvSpPr>
        <p:spPr>
          <a:xfrm>
            <a:off x="3666316" y="5958440"/>
            <a:ext cx="5392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 Sensoren müssen in gleiche Abständen am Fahrzeug angebracht sein (N, NO, O, OS, S, SW, W, WN)..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EA744A8-63C7-4758-8049-F06FF5296C48}"/>
              </a:ext>
            </a:extLst>
          </p:cNvPr>
          <p:cNvSpPr txBox="1"/>
          <p:nvPr/>
        </p:nvSpPr>
        <p:spPr>
          <a:xfrm>
            <a:off x="5845813" y="5583146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Anforderung013</a:t>
            </a: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597A6700-4972-4008-B547-4F53847274E2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>
            <a:off x="6093190" y="3702640"/>
            <a:ext cx="729248" cy="418036"/>
          </a:xfrm>
          <a:prstGeom prst="bentConnector3">
            <a:avLst>
              <a:gd name="adj1" fmla="val 99633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D0FAAB8C-CF60-4169-8AA7-E909D1F58782}"/>
              </a:ext>
            </a:extLst>
          </p:cNvPr>
          <p:cNvCxnSpPr>
            <a:cxnSpLocks/>
          </p:cNvCxnSpPr>
          <p:nvPr/>
        </p:nvCxnSpPr>
        <p:spPr>
          <a:xfrm rot="10800000">
            <a:off x="4734307" y="3581056"/>
            <a:ext cx="1358882" cy="539621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DACA357B-2DDB-433D-A107-4064EB4F3928}"/>
              </a:ext>
            </a:extLst>
          </p:cNvPr>
          <p:cNvCxnSpPr>
            <a:cxnSpLocks/>
          </p:cNvCxnSpPr>
          <p:nvPr/>
        </p:nvCxnSpPr>
        <p:spPr>
          <a:xfrm rot="10800000">
            <a:off x="3064365" y="3646022"/>
            <a:ext cx="2349383" cy="474654"/>
          </a:xfrm>
          <a:prstGeom prst="bentConnector3">
            <a:avLst>
              <a:gd name="adj1" fmla="val 99867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3BA4A91C-634D-4838-8061-CDBD47AA6DC4}"/>
              </a:ext>
            </a:extLst>
          </p:cNvPr>
          <p:cNvCxnSpPr>
            <a:cxnSpLocks/>
          </p:cNvCxnSpPr>
          <p:nvPr/>
        </p:nvCxnSpPr>
        <p:spPr>
          <a:xfrm flipV="1">
            <a:off x="1504950" y="2324103"/>
            <a:ext cx="1438565" cy="428622"/>
          </a:xfrm>
          <a:prstGeom prst="bentConnector3">
            <a:avLst>
              <a:gd name="adj1" fmla="val -164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Verbinder: gewinkelt 61">
            <a:extLst>
              <a:ext uri="{FF2B5EF4-FFF2-40B4-BE49-F238E27FC236}">
                <a16:creationId xmlns:a16="http://schemas.microsoft.com/office/drawing/2014/main" id="{F59C1975-397A-445D-8F45-B790C0A52FCC}"/>
              </a:ext>
            </a:extLst>
          </p:cNvPr>
          <p:cNvCxnSpPr>
            <a:cxnSpLocks/>
          </p:cNvCxnSpPr>
          <p:nvPr/>
        </p:nvCxnSpPr>
        <p:spPr>
          <a:xfrm flipV="1">
            <a:off x="1504950" y="2674591"/>
            <a:ext cx="1438565" cy="428622"/>
          </a:xfrm>
          <a:prstGeom prst="bentConnector3">
            <a:avLst>
              <a:gd name="adj1" fmla="val -164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Verbinder: gewinkelt 63">
            <a:extLst>
              <a:ext uri="{FF2B5EF4-FFF2-40B4-BE49-F238E27FC236}">
                <a16:creationId xmlns:a16="http://schemas.microsoft.com/office/drawing/2014/main" id="{1F78A3F8-1BB6-4FCA-9D49-8BC0C6A1BE7C}"/>
              </a:ext>
            </a:extLst>
          </p:cNvPr>
          <p:cNvCxnSpPr/>
          <p:nvPr/>
        </p:nvCxnSpPr>
        <p:spPr>
          <a:xfrm rot="10800000">
            <a:off x="1488260" y="3123590"/>
            <a:ext cx="1576104" cy="997088"/>
          </a:xfrm>
          <a:prstGeom prst="bentConnector3">
            <a:avLst>
              <a:gd name="adj1" fmla="val 10016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Verbinder: gewinkelt 65">
            <a:extLst>
              <a:ext uri="{FF2B5EF4-FFF2-40B4-BE49-F238E27FC236}">
                <a16:creationId xmlns:a16="http://schemas.microsoft.com/office/drawing/2014/main" id="{4A3DC8A2-FC22-427A-BCAA-B20FEF4D16F2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41871" y="2848919"/>
            <a:ext cx="1060112" cy="37241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Verbinder: gewinkelt 76">
            <a:extLst>
              <a:ext uri="{FF2B5EF4-FFF2-40B4-BE49-F238E27FC236}">
                <a16:creationId xmlns:a16="http://schemas.microsoft.com/office/drawing/2014/main" id="{63A41113-BD2A-475F-85B2-EC0C79E26E64}"/>
              </a:ext>
            </a:extLst>
          </p:cNvPr>
          <p:cNvCxnSpPr>
            <a:cxnSpLocks/>
          </p:cNvCxnSpPr>
          <p:nvPr/>
        </p:nvCxnSpPr>
        <p:spPr>
          <a:xfrm rot="10800000">
            <a:off x="6350542" y="3000636"/>
            <a:ext cx="1650412" cy="96276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Verbinder: gewinkelt 79">
            <a:extLst>
              <a:ext uri="{FF2B5EF4-FFF2-40B4-BE49-F238E27FC236}">
                <a16:creationId xmlns:a16="http://schemas.microsoft.com/office/drawing/2014/main" id="{2E59BC71-4267-4EBC-A6AF-1C57003AD7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67474" y="3317225"/>
            <a:ext cx="1590353" cy="1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Verbinder: gewinkelt 86">
            <a:extLst>
              <a:ext uri="{FF2B5EF4-FFF2-40B4-BE49-F238E27FC236}">
                <a16:creationId xmlns:a16="http://schemas.microsoft.com/office/drawing/2014/main" id="{D7F03614-1099-4E6E-A3F9-331396FB0776}"/>
              </a:ext>
            </a:extLst>
          </p:cNvPr>
          <p:cNvCxnSpPr>
            <a:cxnSpLocks/>
          </p:cNvCxnSpPr>
          <p:nvPr/>
        </p:nvCxnSpPr>
        <p:spPr>
          <a:xfrm>
            <a:off x="2686350" y="1607836"/>
            <a:ext cx="1799366" cy="365778"/>
          </a:xfrm>
          <a:prstGeom prst="bentConnector3">
            <a:avLst>
              <a:gd name="adj1" fmla="val 10028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feld 90">
            <a:extLst>
              <a:ext uri="{FF2B5EF4-FFF2-40B4-BE49-F238E27FC236}">
                <a16:creationId xmlns:a16="http://schemas.microsoft.com/office/drawing/2014/main" id="{568DEE9E-471B-437D-ACE4-72901C8E59AB}"/>
              </a:ext>
            </a:extLst>
          </p:cNvPr>
          <p:cNvSpPr txBox="1"/>
          <p:nvPr/>
        </p:nvSpPr>
        <p:spPr>
          <a:xfrm>
            <a:off x="976386" y="1448146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Antenne</a:t>
            </a:r>
          </a:p>
        </p:txBody>
      </p: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E1D46EF5-1653-4E6A-BB70-1632EDE9CA31}"/>
              </a:ext>
            </a:extLst>
          </p:cNvPr>
          <p:cNvCxnSpPr>
            <a:cxnSpLocks/>
          </p:cNvCxnSpPr>
          <p:nvPr/>
        </p:nvCxnSpPr>
        <p:spPr>
          <a:xfrm flipV="1">
            <a:off x="6835102" y="4287280"/>
            <a:ext cx="0" cy="130911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386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8" name="Inhaltsplatzhalter 6" descr="Ein Bild, das sitzend, Licht, Tisch, hängend enthält.&#10;&#10;Automatisch generierte Beschreibung">
            <a:extLst>
              <a:ext uri="{FF2B5EF4-FFF2-40B4-BE49-F238E27FC236}">
                <a16:creationId xmlns:a16="http://schemas.microsoft.com/office/drawing/2014/main" id="{CC93E39F-AF0B-416A-A496-01F12A669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6826" y="1116896"/>
            <a:ext cx="6848392" cy="5278347"/>
          </a:xfrm>
          <a:prstGeom prst="rect">
            <a:avLst/>
          </a:prstGeom>
        </p:spPr>
      </p:pic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89BAAAE3-AC80-4799-AD46-A8F8279752E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24439" y="4691063"/>
            <a:ext cx="771525" cy="43815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0E852CF7-3CD0-4B55-826C-64C0FFDFA6AD}"/>
              </a:ext>
            </a:extLst>
          </p:cNvPr>
          <p:cNvSpPr txBox="1"/>
          <p:nvPr/>
        </p:nvSpPr>
        <p:spPr>
          <a:xfrm>
            <a:off x="4374513" y="5221874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9E280D7-6359-4ADE-95F7-45BE26B851C5}"/>
              </a:ext>
            </a:extLst>
          </p:cNvPr>
          <p:cNvSpPr txBox="1"/>
          <p:nvPr/>
        </p:nvSpPr>
        <p:spPr>
          <a:xfrm>
            <a:off x="3860384" y="5667831"/>
            <a:ext cx="309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einen </a:t>
            </a:r>
          </a:p>
          <a:p>
            <a:r>
              <a:rPr lang="de-DE" dirty="0"/>
              <a:t>Feuchtigkeitssensor besitzen.</a:t>
            </a:r>
          </a:p>
        </p:txBody>
      </p: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11B4171-333B-4D5F-A11A-095DCE885AB7}"/>
              </a:ext>
            </a:extLst>
          </p:cNvPr>
          <p:cNvCxnSpPr>
            <a:cxnSpLocks/>
          </p:cNvCxnSpPr>
          <p:nvPr/>
        </p:nvCxnSpPr>
        <p:spPr>
          <a:xfrm flipV="1">
            <a:off x="1762428" y="4060028"/>
            <a:ext cx="1812509" cy="56674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EEFFD2F-B3E8-434A-A93E-84227457C00D}"/>
              </a:ext>
            </a:extLst>
          </p:cNvPr>
          <p:cNvSpPr txBox="1"/>
          <p:nvPr/>
        </p:nvSpPr>
        <p:spPr>
          <a:xfrm>
            <a:off x="1705577" y="4571584"/>
            <a:ext cx="1343415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Wasser-Düse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35E077C-C576-44EE-8CDD-896B860F7782}"/>
              </a:ext>
            </a:extLst>
          </p:cNvPr>
          <p:cNvSpPr txBox="1"/>
          <p:nvPr/>
        </p:nvSpPr>
        <p:spPr>
          <a:xfrm>
            <a:off x="1378914" y="5252417"/>
            <a:ext cx="2126286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Wasser-Einpumpe</a:t>
            </a:r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E100D515-10FE-4A2B-AAA8-8CF5692D917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62909" y="4184298"/>
            <a:ext cx="1316952" cy="906255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511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8" name="Inhaltsplatzhalter 6" descr="Ein Bild, das Licht, sitzend, Wasser, dunkel enthält.&#10;&#10;Automatisch generierte Beschreibung">
            <a:extLst>
              <a:ext uri="{FF2B5EF4-FFF2-40B4-BE49-F238E27FC236}">
                <a16:creationId xmlns:a16="http://schemas.microsoft.com/office/drawing/2014/main" id="{ACCCC786-B111-465C-B3A2-C8C0B24F2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-7000"/>
                    </a14:imgEffect>
                  </a14:imgLayer>
                </a14:imgProps>
              </a:ext>
            </a:extLst>
          </a:blip>
          <a:srcRect l="15198" r="10705"/>
          <a:stretch/>
        </p:blipFill>
        <p:spPr>
          <a:xfrm>
            <a:off x="450956" y="1051934"/>
            <a:ext cx="8477250" cy="506757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3F58F7-B6DD-4FF4-8C51-D8264995A139}"/>
              </a:ext>
            </a:extLst>
          </p:cNvPr>
          <p:cNvSpPr txBox="1"/>
          <p:nvPr/>
        </p:nvSpPr>
        <p:spPr>
          <a:xfrm>
            <a:off x="505170" y="2260431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031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7FA2636-7E50-457E-AFC4-0F46E33001C6}"/>
              </a:ext>
            </a:extLst>
          </p:cNvPr>
          <p:cNvSpPr txBox="1"/>
          <p:nvPr/>
        </p:nvSpPr>
        <p:spPr>
          <a:xfrm>
            <a:off x="505170" y="2598985"/>
            <a:ext cx="291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</a:t>
            </a:r>
          </a:p>
          <a:p>
            <a:r>
              <a:rPr lang="de-DE" dirty="0"/>
              <a:t>einen Propeller</a:t>
            </a:r>
          </a:p>
          <a:p>
            <a:r>
              <a:rPr lang="de-DE" dirty="0"/>
              <a:t>besitzen.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0FF5AD-A090-45BB-8945-5D559F33F54D}"/>
              </a:ext>
            </a:extLst>
          </p:cNvPr>
          <p:cNvSpPr txBox="1"/>
          <p:nvPr/>
        </p:nvSpPr>
        <p:spPr>
          <a:xfrm>
            <a:off x="495300" y="357270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3E9155-33CC-4EF7-8FCA-28D54122654C}"/>
              </a:ext>
            </a:extLst>
          </p:cNvPr>
          <p:cNvSpPr txBox="1"/>
          <p:nvPr/>
        </p:nvSpPr>
        <p:spPr>
          <a:xfrm>
            <a:off x="495300" y="3911262"/>
            <a:ext cx="2911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</a:t>
            </a:r>
          </a:p>
          <a:p>
            <a:r>
              <a:rPr lang="de-DE" dirty="0"/>
              <a:t>für das Fahren </a:t>
            </a:r>
          </a:p>
          <a:p>
            <a:r>
              <a:rPr lang="de-DE" dirty="0"/>
              <a:t>durch das Wasser </a:t>
            </a:r>
          </a:p>
          <a:p>
            <a:r>
              <a:rPr lang="de-DE" dirty="0"/>
              <a:t>den Propeller </a:t>
            </a:r>
          </a:p>
          <a:p>
            <a:r>
              <a:rPr lang="de-DE" dirty="0"/>
              <a:t>verwenden..</a:t>
            </a: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04814793-98E3-4DA0-BDDC-75BF88A0F808}"/>
              </a:ext>
            </a:extLst>
          </p:cNvPr>
          <p:cNvCxnSpPr>
            <a:cxnSpLocks/>
          </p:cNvCxnSpPr>
          <p:nvPr/>
        </p:nvCxnSpPr>
        <p:spPr>
          <a:xfrm>
            <a:off x="2105506" y="3741985"/>
            <a:ext cx="380909" cy="558224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FEF3FAD2-DEA5-4DAC-B74C-77CD2E7C9B8B}"/>
              </a:ext>
            </a:extLst>
          </p:cNvPr>
          <p:cNvCxnSpPr/>
          <p:nvPr/>
        </p:nvCxnSpPr>
        <p:spPr>
          <a:xfrm rot="16200000" flipH="1">
            <a:off x="1731088" y="2994581"/>
            <a:ext cx="1320201" cy="190454"/>
          </a:xfrm>
          <a:prstGeom prst="bentConnector3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56B5F246-C098-44CE-B752-0E10E5BB3D2A}"/>
              </a:ext>
            </a:extLst>
          </p:cNvPr>
          <p:cNvSpPr txBox="1"/>
          <p:nvPr/>
        </p:nvSpPr>
        <p:spPr>
          <a:xfrm>
            <a:off x="1616042" y="1051933"/>
            <a:ext cx="2174908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Schiene für Propeller</a:t>
            </a:r>
          </a:p>
        </p:txBody>
      </p: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54A952EB-9FE5-4A10-8D8A-61FEE488305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63508" y="2330477"/>
            <a:ext cx="2277546" cy="39756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E287A719-D28D-4E2F-B21D-2417F127B51B}"/>
              </a:ext>
            </a:extLst>
          </p:cNvPr>
          <p:cNvSpPr txBox="1"/>
          <p:nvPr/>
        </p:nvSpPr>
        <p:spPr>
          <a:xfrm>
            <a:off x="4239450" y="1051934"/>
            <a:ext cx="12779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Doppeltür</a:t>
            </a:r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E17AD554-6A69-45D6-A479-8EF34694A5EA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 flipV="1">
            <a:off x="4096622" y="1221211"/>
            <a:ext cx="142828" cy="1208496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6C60A93D-D3FD-465F-B37E-856E50019471}"/>
              </a:ext>
            </a:extLst>
          </p:cNvPr>
          <p:cNvSpPr txBox="1"/>
          <p:nvPr/>
        </p:nvSpPr>
        <p:spPr>
          <a:xfrm>
            <a:off x="6631306" y="2196047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044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9418A7E-E84E-4C97-B144-1E55CBEA8632}"/>
              </a:ext>
            </a:extLst>
          </p:cNvPr>
          <p:cNvSpPr txBox="1"/>
          <p:nvPr/>
        </p:nvSpPr>
        <p:spPr>
          <a:xfrm>
            <a:off x="6278097" y="2628143"/>
            <a:ext cx="291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für das Fahren auf dem Land die Ketten verwenden. </a:t>
            </a:r>
          </a:p>
        </p:txBody>
      </p: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FF938AFC-B50F-42F7-9C4F-4AE65FB7B31A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5347810" y="2365323"/>
            <a:ext cx="1283497" cy="165577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6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9B2F8-AB9B-4E80-8316-A348ADCE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</a:t>
            </a:r>
            <a:r>
              <a:rPr lang="en-US" dirty="0" err="1"/>
              <a:t>Anforderungen</a:t>
            </a:r>
            <a:endParaRPr lang="en-US" dirty="0"/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7D069BC-E0BC-4022-80DE-E3224BC6B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3143" y="1632857"/>
            <a:ext cx="4317713" cy="49719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9E222-D75A-4635-A11C-820565AE53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1BDF55-C0C1-43DF-8FC0-BA1A23A2D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849F32D-B539-4A85-9121-0B942F4AAB8C}"/>
              </a:ext>
            </a:extLst>
          </p:cNvPr>
          <p:cNvSpPr txBox="1"/>
          <p:nvPr/>
        </p:nvSpPr>
        <p:spPr>
          <a:xfrm>
            <a:off x="238516" y="4935957"/>
            <a:ext cx="11641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6: Waldbrand</a:t>
            </a:r>
          </a:p>
        </p:txBody>
      </p:sp>
    </p:spTree>
    <p:extLst>
      <p:ext uri="{BB962C8B-B14F-4D97-AF65-F5344CB8AC3E}">
        <p14:creationId xmlns:p14="http://schemas.microsoft.com/office/powerpoint/2010/main" val="1204758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10" name="Inhaltsplatzhalter 6" descr="Ein Bild, das drinnen, Tisch, sitzend, Computer enthält.&#10;&#10;Automatisch generierte Beschreibung">
            <a:extLst>
              <a:ext uri="{FF2B5EF4-FFF2-40B4-BE49-F238E27FC236}">
                <a16:creationId xmlns:a16="http://schemas.microsoft.com/office/drawing/2014/main" id="{22546C79-27EC-4A38-A38C-42E0C2EE2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1072" y="1264327"/>
            <a:ext cx="7082147" cy="492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54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8" name="Inhaltsplatzhalter 6" descr="Ein Bild, das drinnen, Tisch, sitzend, Computer enthält.&#10;&#10;Automatisch generierte Beschreibung">
            <a:extLst>
              <a:ext uri="{FF2B5EF4-FFF2-40B4-BE49-F238E27FC236}">
                <a16:creationId xmlns:a16="http://schemas.microsoft.com/office/drawing/2014/main" id="{DE581E7A-E2DE-41EC-A88E-F20DF012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09" y="1464516"/>
            <a:ext cx="6627141" cy="461187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A301337-5978-48C4-90EE-C0ABC22CBB14}"/>
              </a:ext>
            </a:extLst>
          </p:cNvPr>
          <p:cNvSpPr txBox="1"/>
          <p:nvPr/>
        </p:nvSpPr>
        <p:spPr>
          <a:xfrm>
            <a:off x="7122395" y="3867982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060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8ACF0D-B17C-4994-B49F-A19B98EAFF4A}"/>
              </a:ext>
            </a:extLst>
          </p:cNvPr>
          <p:cNvSpPr txBox="1"/>
          <p:nvPr/>
        </p:nvSpPr>
        <p:spPr>
          <a:xfrm>
            <a:off x="6984758" y="4232880"/>
            <a:ext cx="291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</a:t>
            </a:r>
          </a:p>
          <a:p>
            <a:r>
              <a:rPr lang="de-DE" dirty="0"/>
              <a:t>einen Akku besitzen.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E92033-B0BE-4073-B531-0B8009A805D4}"/>
              </a:ext>
            </a:extLst>
          </p:cNvPr>
          <p:cNvSpPr txBox="1"/>
          <p:nvPr/>
        </p:nvSpPr>
        <p:spPr>
          <a:xfrm>
            <a:off x="3323575" y="6054699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Wasserpumpe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A1E243-7766-4A5D-A7BC-5FE273F1EE71}"/>
              </a:ext>
            </a:extLst>
          </p:cNvPr>
          <p:cNvSpPr txBox="1"/>
          <p:nvPr/>
        </p:nvSpPr>
        <p:spPr>
          <a:xfrm>
            <a:off x="990809" y="167371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Motor-Schiene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CC12ADD-A27A-485B-B0C1-B258A8F4121F}"/>
              </a:ext>
            </a:extLst>
          </p:cNvPr>
          <p:cNvSpPr txBox="1"/>
          <p:nvPr/>
        </p:nvSpPr>
        <p:spPr>
          <a:xfrm>
            <a:off x="3303966" y="2740330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Motor-Tür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3C0CD82-C8FE-4B04-847A-F1333FC6B9F8}"/>
              </a:ext>
            </a:extLst>
          </p:cNvPr>
          <p:cNvSpPr txBox="1"/>
          <p:nvPr/>
        </p:nvSpPr>
        <p:spPr>
          <a:xfrm>
            <a:off x="716588" y="2930092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Motor-Propeller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6611528-F6F9-4546-BBF3-C8D230125646}"/>
              </a:ext>
            </a:extLst>
          </p:cNvPr>
          <p:cNvSpPr txBox="1"/>
          <p:nvPr/>
        </p:nvSpPr>
        <p:spPr>
          <a:xfrm>
            <a:off x="6371028" y="242945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Motoren-Kran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CE7F56F-E886-48FF-969D-49E48EF88240}"/>
              </a:ext>
            </a:extLst>
          </p:cNvPr>
          <p:cNvSpPr txBox="1"/>
          <p:nvPr/>
        </p:nvSpPr>
        <p:spPr>
          <a:xfrm>
            <a:off x="6372180" y="3414343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Motoren-Ketten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5BB1A09-FB95-4CAB-BC76-2E101820DBCE}"/>
              </a:ext>
            </a:extLst>
          </p:cNvPr>
          <p:cNvSpPr txBox="1"/>
          <p:nvPr/>
        </p:nvSpPr>
        <p:spPr>
          <a:xfrm>
            <a:off x="3240122" y="3286111"/>
            <a:ext cx="1706576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Raum 1. Rettung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F0D38FF-7F84-4602-AC0B-2C6841BABFB8}"/>
              </a:ext>
            </a:extLst>
          </p:cNvPr>
          <p:cNvSpPr txBox="1"/>
          <p:nvPr/>
        </p:nvSpPr>
        <p:spPr>
          <a:xfrm>
            <a:off x="2890187" y="4949972"/>
            <a:ext cx="1791777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Raum 2. Technik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DA9174D-3FC8-4451-A35E-83F57CC6E3C6}"/>
              </a:ext>
            </a:extLst>
          </p:cNvPr>
          <p:cNvSpPr txBox="1"/>
          <p:nvPr/>
        </p:nvSpPr>
        <p:spPr>
          <a:xfrm>
            <a:off x="3142001" y="5500481"/>
            <a:ext cx="2096749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Raum 3. Luftraum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049B425-702B-49B6-84EE-D646FC4310BF}"/>
              </a:ext>
            </a:extLst>
          </p:cNvPr>
          <p:cNvCxnSpPr/>
          <p:nvPr/>
        </p:nvCxnSpPr>
        <p:spPr>
          <a:xfrm>
            <a:off x="1886204" y="3268646"/>
            <a:ext cx="0" cy="171605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E812095F-EDF4-4DEE-8EC0-6474ADD39118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4381500" y="4852867"/>
            <a:ext cx="732866" cy="1371109"/>
          </a:xfrm>
          <a:prstGeom prst="bentConnector4">
            <a:avLst>
              <a:gd name="adj1" fmla="val -31193"/>
              <a:gd name="adj2" fmla="val 9993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D23CD2CD-DE5C-442E-9D2B-2749861FD39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5528" y="4171063"/>
            <a:ext cx="1986346" cy="8492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B25C8F2A-9628-49F8-A6C9-76E10E8786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11181" y="3622667"/>
            <a:ext cx="9779" cy="32540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2C42D7D3-6222-42AB-91CA-4B4C2B0C5D8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3947" y="3548703"/>
            <a:ext cx="2354883" cy="291626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B123248F-4668-4357-84DD-47C949C80D2A}"/>
              </a:ext>
            </a:extLst>
          </p:cNvPr>
          <p:cNvCxnSpPr>
            <a:cxnSpLocks/>
          </p:cNvCxnSpPr>
          <p:nvPr/>
        </p:nvCxnSpPr>
        <p:spPr>
          <a:xfrm rot="5400000">
            <a:off x="4683521" y="2908513"/>
            <a:ext cx="1958656" cy="1432304"/>
          </a:xfrm>
          <a:prstGeom prst="bentConnector3">
            <a:avLst>
              <a:gd name="adj1" fmla="val -932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850A28C3-37C3-41E7-87A2-A138F38E5FD8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3922728" y="2463696"/>
            <a:ext cx="174056" cy="379212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Verbinder: gewinkelt 45">
            <a:extLst>
              <a:ext uri="{FF2B5EF4-FFF2-40B4-BE49-F238E27FC236}">
                <a16:creationId xmlns:a16="http://schemas.microsoft.com/office/drawing/2014/main" id="{6D37F65C-1DDF-49C3-9985-2B33148DAA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00286" y="3314087"/>
            <a:ext cx="1288357" cy="496540"/>
          </a:xfrm>
          <a:prstGeom prst="bentConnector3">
            <a:avLst>
              <a:gd name="adj1" fmla="val 6035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Verbinder: gewinkelt 48">
            <a:extLst>
              <a:ext uri="{FF2B5EF4-FFF2-40B4-BE49-F238E27FC236}">
                <a16:creationId xmlns:a16="http://schemas.microsoft.com/office/drawing/2014/main" id="{030FF9A5-DA8F-4EA2-8D99-5CA03708FD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21878" y="2705367"/>
            <a:ext cx="2136619" cy="541943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20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anmerkung</a:t>
            </a:r>
            <a:br>
              <a:rPr lang="de-DE" dirty="0"/>
            </a:br>
            <a:r>
              <a:rPr lang="de-DE" dirty="0" err="1"/>
              <a:t>anfordung</a:t>
            </a:r>
            <a:r>
              <a:rPr lang="de-DE" dirty="0"/>
              <a:t> 90 4lichtquellen wir haben 3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3363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92297-3F86-416B-875A-0D1AE6F7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Auswertung</a:t>
            </a:r>
            <a:r>
              <a:rPr lang="en-US" dirty="0"/>
              <a:t> </a:t>
            </a:r>
            <a:r>
              <a:rPr lang="en-US" dirty="0" err="1"/>
              <a:t>Anforderungen</a:t>
            </a:r>
            <a:r>
              <a:rPr lang="en-US" dirty="0"/>
              <a:t> (1)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56A3F-6F1E-47C7-B009-C0BE04EA6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3EACF-C150-4920-B061-F6A26476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8" name="Inhaltsplatzhalter 6" descr="Ein Bild, das Computer, computer, groß, Stadt enthält.&#10;&#10;Automatisch generierte Beschreibung">
            <a:extLst>
              <a:ext uri="{FF2B5EF4-FFF2-40B4-BE49-F238E27FC236}">
                <a16:creationId xmlns:a16="http://schemas.microsoft.com/office/drawing/2014/main" id="{A9D406A6-6D94-4E4F-8C90-DAD041383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80"/>
          <a:stretch/>
        </p:blipFill>
        <p:spPr>
          <a:xfrm>
            <a:off x="648160" y="2021179"/>
            <a:ext cx="7667040" cy="3760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6947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7CC6EE6-FB07-4A1E-BE9F-87F1DADD5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9" y="2026884"/>
            <a:ext cx="7645047" cy="4090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7692297-3F86-416B-875A-0D1AE6F7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Auswertung</a:t>
            </a:r>
            <a:r>
              <a:rPr lang="en-US" dirty="0"/>
              <a:t> </a:t>
            </a:r>
            <a:r>
              <a:rPr lang="en-US" dirty="0" err="1"/>
              <a:t>Anforderungen</a:t>
            </a:r>
            <a:r>
              <a:rPr lang="en-US" dirty="0"/>
              <a:t> (2)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56A3F-6F1E-47C7-B009-C0BE04EA6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3EACF-C150-4920-B061-F6A26476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7881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C594A-7D71-44EA-AC10-DB8D399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Ausblick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5473A5-AC0A-45B3-82CF-0D601510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Elektronische</a:t>
            </a:r>
            <a:r>
              <a:rPr lang="en-US" dirty="0"/>
              <a:t> </a:t>
            </a:r>
            <a:r>
              <a:rPr lang="en-US" dirty="0" err="1"/>
              <a:t>Umetzung</a:t>
            </a:r>
            <a:endParaRPr lang="en-US" dirty="0"/>
          </a:p>
          <a:p>
            <a:r>
              <a:rPr lang="en-US" dirty="0" err="1"/>
              <a:t>Proportionen</a:t>
            </a:r>
            <a:endParaRPr lang="en-US" dirty="0"/>
          </a:p>
          <a:p>
            <a:r>
              <a:rPr lang="en-US" dirty="0" err="1"/>
              <a:t>Visualisierung</a:t>
            </a:r>
            <a:r>
              <a:rPr lang="en-US" dirty="0"/>
              <a:t> der </a:t>
            </a:r>
            <a:r>
              <a:rPr lang="en-US" dirty="0" err="1"/>
              <a:t>Kamera</a:t>
            </a:r>
            <a:r>
              <a:rPr lang="en-US" dirty="0"/>
              <a:t> und </a:t>
            </a:r>
            <a:r>
              <a:rPr lang="en-US" dirty="0" err="1"/>
              <a:t>Livesteuerung</a:t>
            </a:r>
            <a:endParaRPr lang="en-US" dirty="0"/>
          </a:p>
          <a:p>
            <a:r>
              <a:rPr lang="en-US" dirty="0"/>
              <a:t>3D Simulation (</a:t>
            </a:r>
            <a:r>
              <a:rPr lang="en-US" dirty="0" err="1"/>
              <a:t>evtl</a:t>
            </a:r>
            <a:r>
              <a:rPr lang="en-US" dirty="0"/>
              <a:t>. </a:t>
            </a:r>
            <a:r>
              <a:rPr lang="en-US" dirty="0" err="1"/>
              <a:t>mit</a:t>
            </a:r>
            <a:r>
              <a:rPr lang="en-US" dirty="0"/>
              <a:t> Unity)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81572E-72AD-48D8-8FCB-2D539F47EF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33D3B1-2CF0-4A1B-9049-A569100AE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8670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940C6-B499-4A6D-BA38-E10AF060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Showcase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EB1E4F-FA2E-4F13-8120-4E25E1843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Live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DC6FEC-AFDC-4ADA-B6C1-0D9720A316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E22F9A-9745-4CB8-8F18-18CF14FE8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C69BCD-254F-48DB-93EC-05BBF0ACD4FB}"/>
              </a:ext>
            </a:extLst>
          </p:cNvPr>
          <p:cNvSpPr/>
          <p:nvPr/>
        </p:nvSpPr>
        <p:spPr>
          <a:xfrm>
            <a:off x="1913163" y="2187432"/>
            <a:ext cx="223159" cy="2226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500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9F652-DA99-4865-BC71-0382F5F1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Literaturverzeichnis</a:t>
            </a:r>
            <a:endParaRPr lang="en-US" dirty="0"/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41715979-42BD-4D2C-B85F-8701855CC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786446"/>
              </p:ext>
            </p:extLst>
          </p:nvPr>
        </p:nvGraphicFramePr>
        <p:xfrm>
          <a:off x="647700" y="2020888"/>
          <a:ext cx="7548607" cy="4707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730">
                  <a:extLst>
                    <a:ext uri="{9D8B030D-6E8A-4147-A177-3AD203B41FA5}">
                      <a16:colId xmlns:a16="http://schemas.microsoft.com/office/drawing/2014/main" val="1660325673"/>
                    </a:ext>
                  </a:extLst>
                </a:gridCol>
                <a:gridCol w="1480820">
                  <a:extLst>
                    <a:ext uri="{9D8B030D-6E8A-4147-A177-3AD203B41FA5}">
                      <a16:colId xmlns:a16="http://schemas.microsoft.com/office/drawing/2014/main" val="3140098712"/>
                    </a:ext>
                  </a:extLst>
                </a:gridCol>
                <a:gridCol w="5434057">
                  <a:extLst>
                    <a:ext uri="{9D8B030D-6E8A-4147-A177-3AD203B41FA5}">
                      <a16:colId xmlns:a16="http://schemas.microsoft.com/office/drawing/2014/main" val="2281922796"/>
                    </a:ext>
                  </a:extLst>
                </a:gridCol>
              </a:tblGrid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1: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Waldbrand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2"/>
                        </a:rPr>
                        <a:t>https://www.br.de/nachrichten/wissen/was-tun-bei-einem-waldbrand,RZyK3iS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1012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2: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Schiffsunglück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3"/>
                        </a:rPr>
                        <a:t>https://www.haz.de/Nachrichten/Wissen/Uebersicht/Umweltschuetzer-befuerchten-Oel-Katastrophe-nach-Schiffsunglueck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0559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3: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Tsunami/Überflutung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4"/>
                        </a:rPr>
                        <a:t>https://www.brigitte.de/leben/reise/europas-kuesten-von-tsunami-bedroht-11261762.html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70737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4: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Vulkanausbruch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5"/>
                        </a:rPr>
                        <a:t>https://www.reisegeek.de/indonesien-das-land-der-1000-geschichten/vulkanausbruch-auf-bali/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10921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5: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Atomkraftwerk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6"/>
                        </a:rPr>
                        <a:t>https://www.verlagshaus-jaumann.de/inhalt.basel-zwischenfaelle-im-atomkraftwerk.58e2360e-de7c-4376-8052-66f081021e39.html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160993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06220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6954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28644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381019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27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232954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489092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25552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9132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35479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8ECAB-D507-43BE-A07F-59054B480B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8E9876-2160-4320-AC72-E61E5C98F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399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209560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45DBB-725B-44D8-8FBA-09F39668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Kontextdiagramm</a:t>
            </a:r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F5A3418F-EF6C-4FBE-BC08-C9B2FBB15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9304" y="2009082"/>
            <a:ext cx="6377846" cy="3989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BBBB2-BEB9-4186-8F82-16D3DF6A5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E413DD-31D8-44C9-88ED-C006804A9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5340FF4-10B3-42B3-8714-824DB86ABC72}"/>
              </a:ext>
            </a:extLst>
          </p:cNvPr>
          <p:cNvSpPr txBox="1"/>
          <p:nvPr/>
        </p:nvSpPr>
        <p:spPr>
          <a:xfrm>
            <a:off x="1299304" y="6003052"/>
            <a:ext cx="15488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7: Kontextdiagramm</a:t>
            </a:r>
          </a:p>
        </p:txBody>
      </p:sp>
    </p:spTree>
    <p:extLst>
      <p:ext uri="{BB962C8B-B14F-4D97-AF65-F5344CB8AC3E}">
        <p14:creationId xmlns:p14="http://schemas.microsoft.com/office/powerpoint/2010/main" val="291817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3C87E-5DAA-439F-BE6C-8F80876E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Use Case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40E8E2-2F2A-47DE-A4F0-F7AEC90A0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649" y="2020889"/>
            <a:ext cx="6537996" cy="39036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7841FF-13F1-4983-BCEE-2274115289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D8EC77-E371-4235-B4FA-BACF2435F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CFB517-7FA8-4469-A6BB-78B6E1625DC0}"/>
              </a:ext>
            </a:extLst>
          </p:cNvPr>
          <p:cNvSpPr txBox="1"/>
          <p:nvPr/>
        </p:nvSpPr>
        <p:spPr>
          <a:xfrm>
            <a:off x="1047649" y="5918462"/>
            <a:ext cx="1659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8: Use-Case Diagramm</a:t>
            </a:r>
          </a:p>
        </p:txBody>
      </p:sp>
    </p:spTree>
    <p:extLst>
      <p:ext uri="{BB962C8B-B14F-4D97-AF65-F5344CB8AC3E}">
        <p14:creationId xmlns:p14="http://schemas.microsoft.com/office/powerpoint/2010/main" val="290349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4BF88-D179-49F6-A36A-B04F6ABA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Szenario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09387-8380-48AA-9B27-59C4B335A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Explosion im Mehrfamilienhaus</a:t>
            </a:r>
          </a:p>
          <a:p>
            <a:r>
              <a:rPr lang="de-DE" sz="2000" dirty="0"/>
              <a:t>brennende Gegenstände außerhalb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55FDE0-4273-4EAD-B733-87A79BBF4C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340353-E3E2-4E35-8118-FA49EBCC3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A3BCD55-3F3F-4327-82AF-56EDDC94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08" y="2743201"/>
            <a:ext cx="5526615" cy="336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701C0B-F922-4F9B-8230-75C7768579FA}"/>
              </a:ext>
            </a:extLst>
          </p:cNvPr>
          <p:cNvSpPr txBox="1"/>
          <p:nvPr/>
        </p:nvSpPr>
        <p:spPr>
          <a:xfrm>
            <a:off x="1299304" y="6003052"/>
            <a:ext cx="15488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7: Kontextdiagramm</a:t>
            </a:r>
          </a:p>
        </p:txBody>
      </p:sp>
    </p:spTree>
    <p:extLst>
      <p:ext uri="{BB962C8B-B14F-4D97-AF65-F5344CB8AC3E}">
        <p14:creationId xmlns:p14="http://schemas.microsoft.com/office/powerpoint/2010/main" val="231906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BC68B-9DC9-4D40-8191-4401C417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Stakeholder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E794A4B5-9A05-44CB-B3A6-500183D263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74438"/>
              </p:ext>
            </p:extLst>
          </p:nvPr>
        </p:nvGraphicFramePr>
        <p:xfrm>
          <a:off x="647700" y="2020888"/>
          <a:ext cx="7675562" cy="422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237">
                  <a:extLst>
                    <a:ext uri="{9D8B030D-6E8A-4147-A177-3AD203B41FA5}">
                      <a16:colId xmlns:a16="http://schemas.microsoft.com/office/drawing/2014/main" val="2648691774"/>
                    </a:ext>
                  </a:extLst>
                </a:gridCol>
                <a:gridCol w="1469772">
                  <a:extLst>
                    <a:ext uri="{9D8B030D-6E8A-4147-A177-3AD203B41FA5}">
                      <a16:colId xmlns:a16="http://schemas.microsoft.com/office/drawing/2014/main" val="2843603392"/>
                    </a:ext>
                  </a:extLst>
                </a:gridCol>
                <a:gridCol w="5860553">
                  <a:extLst>
                    <a:ext uri="{9D8B030D-6E8A-4147-A177-3AD203B41FA5}">
                      <a16:colId xmlns:a16="http://schemas.microsoft.com/office/drawing/2014/main" val="1969234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Politiker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Das Fahrzeug hat Kontakt mit der Umwelt und Personen, dies kann zu rechtlichen Problemen führen.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Durch bestimmte Erweiterungen am Rettungsauto, könnte die Umwelt verbessert werden.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960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Menschen, die gerettet werden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nicht einverstanden mit der neuen Technik, möchten diese nicht in Anspruch nehmen.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begeistert von der Idee und unterstützen das Projekt.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698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Feuerwehr &amp; Polizei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gegen die Einführung eines technischen Hilfsmittels, da Arbeitsplätze wegfallen.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Freuen sich über die Verbesserung der Arbeitsbedingungen und die Unterstützung.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29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Sponsoren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den technischen Erfolg nicht und möchten deshalb den preislichen Aufwand nicht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skeptisch doch interessiert an der neuen Technik und möchte dies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das Potential in der neuen Technik und freuen sich so ein großes neues Projekt zu unterstützen.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48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Mitbürger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Haben Angst in einen Unfall mit dem Rettungsauto zu geraten.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Fühlen sich sicherer durch das Rettungsauto.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40895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BA2C18-6119-49D0-91E5-2978A3433B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E9E6CA-7AAC-4D3A-BE1E-A64D01356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906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B394E-023C-4F4E-B5FB-36051D8B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Block-Diagramm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B1A305-3ADA-4B16-BCBF-6A8A133284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A5C5A7-8CD9-4612-917E-6EE8594C7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B97B198-887F-4C19-8EEA-29AB3E9A3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7898" y="2020888"/>
            <a:ext cx="5235167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B3F9F90-D416-4CF1-8744-5A30E76E8718}"/>
              </a:ext>
            </a:extLst>
          </p:cNvPr>
          <p:cNvSpPr txBox="1"/>
          <p:nvPr/>
        </p:nvSpPr>
        <p:spPr>
          <a:xfrm>
            <a:off x="1299304" y="6003052"/>
            <a:ext cx="15488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7: Kontextdiagramm</a:t>
            </a:r>
          </a:p>
        </p:txBody>
      </p:sp>
    </p:spTree>
    <p:extLst>
      <p:ext uri="{BB962C8B-B14F-4D97-AF65-F5344CB8AC3E}">
        <p14:creationId xmlns:p14="http://schemas.microsoft.com/office/powerpoint/2010/main" val="289303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EBCF2-02CE-4C36-96CF-15EEEA8F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Klassendiagramm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B9DE879-8490-4355-9157-C1EC81805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3727" y="2020888"/>
            <a:ext cx="6663509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7278A-149F-46BE-B084-408A759A5C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3FED33-ED45-4C2A-892F-80A9B914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1E9B0E-C637-413A-81A4-CE173610A7FA}"/>
              </a:ext>
            </a:extLst>
          </p:cNvPr>
          <p:cNvSpPr txBox="1"/>
          <p:nvPr/>
        </p:nvSpPr>
        <p:spPr>
          <a:xfrm>
            <a:off x="1299304" y="6003052"/>
            <a:ext cx="15488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7: Kontextdiagramm</a:t>
            </a:r>
          </a:p>
        </p:txBody>
      </p:sp>
    </p:spTree>
    <p:extLst>
      <p:ext uri="{BB962C8B-B14F-4D97-AF65-F5344CB8AC3E}">
        <p14:creationId xmlns:p14="http://schemas.microsoft.com/office/powerpoint/2010/main" val="2976374602"/>
      </p:ext>
    </p:extLst>
  </p:cSld>
  <p:clrMapOvr>
    <a:masterClrMapping/>
  </p:clrMapOvr>
</p:sld>
</file>

<file path=ppt/theme/theme1.xml><?xml version="1.0" encoding="utf-8"?>
<a:theme xmlns:a="http://schemas.openxmlformats.org/drawingml/2006/main" name="HSHL_PowerPoint_Master_Vorl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HSHL_PowerPoint_Master_Vorlage</Template>
  <TotalTime>0</TotalTime>
  <Words>1227</Words>
  <Application>Microsoft Office PowerPoint</Application>
  <PresentationFormat>Bildschirmpräsentation (4:3)</PresentationFormat>
  <Paragraphs>368</Paragraphs>
  <Slides>38</Slides>
  <Notes>28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2" baseType="lpstr">
      <vt:lpstr>Arial</vt:lpstr>
      <vt:lpstr>Calibri</vt:lpstr>
      <vt:lpstr>Source Sans Pro</vt:lpstr>
      <vt:lpstr>HSHL_PowerPoint_Master_Vorlage</vt:lpstr>
      <vt:lpstr>Rescue Robot</vt:lpstr>
      <vt:lpstr>Motivation</vt:lpstr>
      <vt:lpstr>Konzept: Anforderungen</vt:lpstr>
      <vt:lpstr>Konzept: Kontextdiagramm</vt:lpstr>
      <vt:lpstr>Konzept: Use Case</vt:lpstr>
      <vt:lpstr>Konzept: Szenario</vt:lpstr>
      <vt:lpstr>Konzept: Stakeholder</vt:lpstr>
      <vt:lpstr>Konzept: Block-Diagramm</vt:lpstr>
      <vt:lpstr>Konzept: Klassendiagramm</vt:lpstr>
      <vt:lpstr>Konzept: Vorbereitung Software</vt:lpstr>
      <vt:lpstr>Software: Konsolenausgabe (1)</vt:lpstr>
      <vt:lpstr>Software: Konsolenausgabe (2)</vt:lpstr>
      <vt:lpstr>Software: Konsolenausgabe (3)</vt:lpstr>
      <vt:lpstr>Auflistung HW (Vor-Nachteile)</vt:lpstr>
      <vt:lpstr>Hardware Analyse</vt:lpstr>
      <vt:lpstr>Festlegung Hardware</vt:lpstr>
      <vt:lpstr>Festlegung Hardware für finales Modell</vt:lpstr>
      <vt:lpstr>Festlegung Hardware für finales Modell</vt:lpstr>
      <vt:lpstr>Festlegung Hardware für finales Modell - Technik</vt:lpstr>
      <vt:lpstr>Skizze des ersten Ansatzes</vt:lpstr>
      <vt:lpstr>Design (Entwurf)</vt:lpstr>
      <vt:lpstr>Design (PaperPrototype)</vt:lpstr>
      <vt:lpstr>Finales Model</vt:lpstr>
      <vt:lpstr>Finales Modell – Ansicht Vorne</vt:lpstr>
      <vt:lpstr>Finales Model</vt:lpstr>
      <vt:lpstr>Finales Modell – Ansicht Oben</vt:lpstr>
      <vt:lpstr>Finales Modell – Ansicht Oben</vt:lpstr>
      <vt:lpstr>Finales Modell – Ansicht Oben</vt:lpstr>
      <vt:lpstr>Finales Modell – Ansicht Oben</vt:lpstr>
      <vt:lpstr>Finales Modell – Ansicht Oben</vt:lpstr>
      <vt:lpstr>Finales Modell – Ansicht Oben</vt:lpstr>
      <vt:lpstr>anmerkung anfordung 90 4lichtquellen wir haben 3</vt:lpstr>
      <vt:lpstr>Auswertung Anforderungen (1)</vt:lpstr>
      <vt:lpstr>Auswertung Anforderungen (2)</vt:lpstr>
      <vt:lpstr>Ausblick</vt:lpstr>
      <vt:lpstr>Showcase</vt:lpstr>
      <vt:lpstr>Literaturverzeichnis</vt:lpstr>
      <vt:lpstr>Vielen Dank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Katrin Glöwing</dc:creator>
  <cp:lastModifiedBy>Alex Wilms</cp:lastModifiedBy>
  <cp:revision>72</cp:revision>
  <dcterms:created xsi:type="dcterms:W3CDTF">2017-12-05T19:21:36Z</dcterms:created>
  <dcterms:modified xsi:type="dcterms:W3CDTF">2020-08-24T12:44:42Z</dcterms:modified>
</cp:coreProperties>
</file>